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783763" cy="7315200"/>
  <p:notesSz cx="6950075" cy="92360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">
          <p15:clr>
            <a:srgbClr val="A4A3A4"/>
          </p15:clr>
        </p15:guide>
        <p15:guide id="2" pos="30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F0FF"/>
    <a:srgbClr val="D3FAFD"/>
    <a:srgbClr val="0000FF"/>
    <a:srgbClr val="D3F0FD"/>
    <a:srgbClr val="000AFF"/>
    <a:srgbClr val="0014FF"/>
    <a:srgbClr val="CAE9FD"/>
    <a:srgbClr val="CBE9FD"/>
    <a:srgbClr val="BCE2FC"/>
    <a:srgbClr val="001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80" d="100"/>
          <a:sy n="80" d="100"/>
        </p:scale>
        <p:origin x="1206" y="-156"/>
      </p:cViewPr>
      <p:guideLst>
        <p:guide orient="horz" pos="2304"/>
        <p:guide pos="308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2375" y="1196975"/>
            <a:ext cx="7339013" cy="254635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2375" y="3841750"/>
            <a:ext cx="7339013" cy="176688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61F34C-C728-4B68-9E6F-30DBF3D33C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3952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8CC5A3-E8EF-4EC7-B6D7-76DD4E0C5F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8305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94538" y="293688"/>
            <a:ext cx="2200275" cy="62404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8950" y="293688"/>
            <a:ext cx="6453188" cy="62404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5BAAA4-CFB0-420E-8980-C8F427F3E5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8241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8DC250-4BC9-4EF5-943A-3CD084E8F7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0613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750" y="1824038"/>
            <a:ext cx="8439150" cy="30432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6750" y="4895850"/>
            <a:ext cx="8439150" cy="16002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2C0C9F-270A-426A-B773-C2D004EA49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284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8950" y="1706563"/>
            <a:ext cx="4325938" cy="48275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7288" y="1706563"/>
            <a:ext cx="4327525" cy="48275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7670BA-A883-40E0-AA88-D95FB4ED94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0685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688" y="388938"/>
            <a:ext cx="8437562" cy="14144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4688" y="1793875"/>
            <a:ext cx="4138612" cy="8778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4688" y="2671763"/>
            <a:ext cx="4138612" cy="39306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53000" y="1793875"/>
            <a:ext cx="4159250" cy="8778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3000" y="2671763"/>
            <a:ext cx="4159250" cy="39306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EC3422-1E9E-4CF5-9A17-A1B9615917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7413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819C7B-324C-4CE9-9074-93FB59CA82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6259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E4FF26-4BF6-4D91-8330-B429675C5D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0012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688" y="487363"/>
            <a:ext cx="3154362" cy="170656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250" y="1052513"/>
            <a:ext cx="4953000" cy="51990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4688" y="2193925"/>
            <a:ext cx="3154362" cy="4065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81A887-8C44-48B6-8BEE-89893F9334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7946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688" y="487363"/>
            <a:ext cx="3154362" cy="170656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59250" y="1052513"/>
            <a:ext cx="4953000" cy="51990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4688" y="2193925"/>
            <a:ext cx="3154362" cy="4065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EF1A51-C040-48FB-BECC-2E32EB99D1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8759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88950" y="293688"/>
            <a:ext cx="8805863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704" tIns="48852" rIns="97704" bIns="4885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8950" y="1706563"/>
            <a:ext cx="8805863" cy="482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704" tIns="48852" rIns="97704" bIns="488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88950" y="6661150"/>
            <a:ext cx="2282825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704" tIns="48852" rIns="97704" bIns="48852" numCol="1" anchor="t" anchorCtr="0" compatLnSpc="1">
            <a:prstTxWarp prst="textNoShape">
              <a:avLst/>
            </a:prstTxWarp>
          </a:bodyPr>
          <a:lstStyle>
            <a:lvl1pPr defTabSz="976313" eaLnBrk="1" hangingPunct="1">
              <a:defRPr sz="15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43275" y="6661150"/>
            <a:ext cx="3097213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704" tIns="48852" rIns="97704" bIns="48852" numCol="1" anchor="t" anchorCtr="0" compatLnSpc="1">
            <a:prstTxWarp prst="textNoShape">
              <a:avLst/>
            </a:prstTxWarp>
          </a:bodyPr>
          <a:lstStyle>
            <a:lvl1pPr algn="ctr" defTabSz="976313" eaLnBrk="1" hangingPunct="1">
              <a:defRPr sz="15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1988" y="6661150"/>
            <a:ext cx="2282825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704" tIns="48852" rIns="97704" bIns="48852" numCol="1" anchor="t" anchorCtr="0" compatLnSpc="1">
            <a:prstTxWarp prst="textNoShape">
              <a:avLst/>
            </a:prstTxWarp>
          </a:bodyPr>
          <a:lstStyle>
            <a:lvl1pPr algn="r" defTabSz="976313" eaLnBrk="1" hangingPunct="1">
              <a:defRPr sz="1500"/>
            </a:lvl1pPr>
          </a:lstStyle>
          <a:p>
            <a:pPr>
              <a:defRPr/>
            </a:pPr>
            <a:fld id="{5B420711-2D7C-4617-B70E-D51A57899F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76313" rtl="0" eaLnBrk="0" fontAlgn="base" hangingPunct="0">
        <a:spcBef>
          <a:spcPct val="0"/>
        </a:spcBef>
        <a:spcAft>
          <a:spcPct val="0"/>
        </a:spcAft>
        <a:defRPr sz="47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76313" rtl="0" eaLnBrk="0" fontAlgn="base" hangingPunct="0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panose="020B0604020202020204" pitchFamily="34" charset="0"/>
        </a:defRPr>
      </a:lvl2pPr>
      <a:lvl3pPr algn="ctr" defTabSz="976313" rtl="0" eaLnBrk="0" fontAlgn="base" hangingPunct="0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panose="020B0604020202020204" pitchFamily="34" charset="0"/>
        </a:defRPr>
      </a:lvl3pPr>
      <a:lvl4pPr algn="ctr" defTabSz="976313" rtl="0" eaLnBrk="0" fontAlgn="base" hangingPunct="0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panose="020B0604020202020204" pitchFamily="34" charset="0"/>
        </a:defRPr>
      </a:lvl4pPr>
      <a:lvl5pPr algn="ctr" defTabSz="976313" rtl="0" eaLnBrk="0" fontAlgn="base" hangingPunct="0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panose="020B0604020202020204" pitchFamily="34" charset="0"/>
        </a:defRPr>
      </a:lvl5pPr>
      <a:lvl6pPr marL="457200" algn="ctr" defTabSz="976313" rtl="0" fontAlgn="base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panose="020B0604020202020204" pitchFamily="34" charset="0"/>
        </a:defRPr>
      </a:lvl6pPr>
      <a:lvl7pPr marL="914400" algn="ctr" defTabSz="976313" rtl="0" fontAlgn="base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panose="020B0604020202020204" pitchFamily="34" charset="0"/>
        </a:defRPr>
      </a:lvl7pPr>
      <a:lvl8pPr marL="1371600" algn="ctr" defTabSz="976313" rtl="0" fontAlgn="base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panose="020B0604020202020204" pitchFamily="34" charset="0"/>
        </a:defRPr>
      </a:lvl8pPr>
      <a:lvl9pPr marL="1828800" algn="ctr" defTabSz="976313" rtl="0" fontAlgn="base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66713" indent="-366713" algn="l" defTabSz="976313" rtl="0" eaLnBrk="0" fontAlgn="base" hangingPunct="0">
        <a:spcBef>
          <a:spcPct val="20000"/>
        </a:spcBef>
        <a:spcAft>
          <a:spcPct val="0"/>
        </a:spcAft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93750" indent="-304800" algn="l" defTabSz="976313" rtl="0" eaLnBrk="0" fontAlgn="base" hangingPunct="0">
        <a:spcBef>
          <a:spcPct val="20000"/>
        </a:spcBef>
        <a:spcAft>
          <a:spcPct val="0"/>
        </a:spcAft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20788" indent="-244475" algn="l" defTabSz="976313" rtl="0" eaLnBrk="0" fontAlgn="base" hangingPunct="0">
        <a:spcBef>
          <a:spcPct val="20000"/>
        </a:spcBef>
        <a:spcAft>
          <a:spcPct val="0"/>
        </a:spcAft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09738" indent="-244475" algn="l" defTabSz="976313" rtl="0" eaLnBrk="0" fontAlgn="base" hangingPunct="0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98688" indent="-244475" algn="l" defTabSz="976313" rtl="0" eaLnBrk="0" fontAlgn="base" hangingPunct="0">
        <a:spcBef>
          <a:spcPct val="20000"/>
        </a:spcBef>
        <a:spcAft>
          <a:spcPct val="0"/>
        </a:spcAft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8.png"/><Relationship Id="rId18" Type="http://schemas.microsoft.com/office/2007/relationships/hdphoto" Target="../media/hdphoto7.wdp"/><Relationship Id="rId3" Type="http://schemas.microsoft.com/office/2007/relationships/hdphoto" Target="../media/hdphoto1.wdp"/><Relationship Id="rId21" Type="http://schemas.microsoft.com/office/2007/relationships/hdphoto" Target="../media/hdphoto8.wdp"/><Relationship Id="rId7" Type="http://schemas.openxmlformats.org/officeDocument/2006/relationships/image" Target="../media/image4.png"/><Relationship Id="rId12" Type="http://schemas.microsoft.com/office/2007/relationships/hdphoto" Target="../media/hdphoto4.wdp"/><Relationship Id="rId17" Type="http://schemas.openxmlformats.org/officeDocument/2006/relationships/image" Target="../media/image10.png"/><Relationship Id="rId2" Type="http://schemas.openxmlformats.org/officeDocument/2006/relationships/image" Target="../media/image1.png"/><Relationship Id="rId16" Type="http://schemas.microsoft.com/office/2007/relationships/hdphoto" Target="../media/hdphoto6.wdp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5" Type="http://schemas.openxmlformats.org/officeDocument/2006/relationships/image" Target="../media/image9.png"/><Relationship Id="rId10" Type="http://schemas.openxmlformats.org/officeDocument/2006/relationships/image" Target="../media/image6.png"/><Relationship Id="rId19" Type="http://schemas.openxmlformats.org/officeDocument/2006/relationships/image" Target="../media/image11.png"/><Relationship Id="rId4" Type="http://schemas.openxmlformats.org/officeDocument/2006/relationships/image" Target="../media/image2.jpeg"/><Relationship Id="rId9" Type="http://schemas.openxmlformats.org/officeDocument/2006/relationships/image" Target="../media/image5.png"/><Relationship Id="rId14" Type="http://schemas.microsoft.com/office/2007/relationships/hdphoto" Target="../media/hdphoto5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63"/>
          <p:cNvSpPr>
            <a:spLocks noChangeArrowheads="1"/>
          </p:cNvSpPr>
          <p:nvPr/>
        </p:nvSpPr>
        <p:spPr bwMode="auto">
          <a:xfrm>
            <a:off x="5381625" y="3776662"/>
            <a:ext cx="622300" cy="187325"/>
          </a:xfrm>
          <a:prstGeom prst="rect">
            <a:avLst/>
          </a:prstGeom>
          <a:solidFill>
            <a:srgbClr val="D9EFFF"/>
          </a:solidFill>
          <a:ln>
            <a:noFill/>
          </a:ln>
          <a:extLst/>
        </p:spPr>
        <p:txBody>
          <a:bodyPr wrap="none" anchor="ctr"/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051" name="Text Box 8"/>
          <p:cNvSpPr txBox="1">
            <a:spLocks noChangeArrowheads="1"/>
          </p:cNvSpPr>
          <p:nvPr/>
        </p:nvSpPr>
        <p:spPr bwMode="auto">
          <a:xfrm>
            <a:off x="5195093" y="560318"/>
            <a:ext cx="4359275" cy="369332"/>
          </a:xfrm>
          <a:prstGeom prst="rect">
            <a:avLst/>
          </a:prstGeom>
          <a:solidFill>
            <a:srgbClr val="D9EFFF"/>
          </a:solidFill>
          <a:ln>
            <a:noFill/>
          </a:ln>
          <a:extLst/>
        </p:spPr>
        <p:txBody>
          <a:bodyPr>
            <a:spAutoFit/>
          </a:bodyPr>
          <a:lstStyle>
            <a:lvl1pPr defTabSz="966788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5813" indent="-303213" defTabSz="966788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8088" indent="-241300" defTabSz="966788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92275" indent="-242888" defTabSz="966788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4875" indent="-241300" defTabSz="966788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2075" indent="-2413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9275" indent="-2413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6475" indent="-2413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3675" indent="-2413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 dirty="0">
                <a:latin typeface="Tahoma" panose="020B0604030504040204" pitchFamily="34" charset="0"/>
              </a:rPr>
              <a:t>Virtually </a:t>
            </a:r>
            <a:r>
              <a:rPr lang="en-US" altLang="en-US" sz="900" u="sng" dirty="0">
                <a:latin typeface="Tahoma" panose="020B0604030504040204" pitchFamily="34" charset="0"/>
              </a:rPr>
              <a:t>everyone</a:t>
            </a:r>
            <a:r>
              <a:rPr lang="en-US" altLang="en-US" sz="900" dirty="0">
                <a:latin typeface="Tahoma" panose="020B0604030504040204" pitchFamily="34" charset="0"/>
              </a:rPr>
              <a:t> has been eased into a </a:t>
            </a:r>
            <a:r>
              <a:rPr lang="en-US" altLang="en-US" sz="900" u="sng" dirty="0">
                <a:latin typeface="Tahoma" panose="020B0604030504040204" pitchFamily="34" charset="0"/>
              </a:rPr>
              <a:t>heretic</a:t>
            </a:r>
            <a:r>
              <a:rPr lang="en-US" altLang="en-US" sz="900" dirty="0">
                <a:latin typeface="Tahoma" panose="020B0604030504040204" pitchFamily="34" charset="0"/>
              </a:rPr>
              <a:t> state, encouraged to stay heretic, and encouraged to be </a:t>
            </a:r>
            <a:r>
              <a:rPr lang="en-US" altLang="en-US" sz="900" u="sng" dirty="0">
                <a:latin typeface="Tahoma" panose="020B0604030504040204" pitchFamily="34" charset="0"/>
              </a:rPr>
              <a:t>apostates</a:t>
            </a:r>
            <a:r>
              <a:rPr lang="en-US" altLang="en-US" sz="900" dirty="0">
                <a:latin typeface="Tahoma" panose="020B0604030504040204" pitchFamily="34" charset="0"/>
              </a:rPr>
              <a:t> ... states where you </a:t>
            </a:r>
            <a:r>
              <a:rPr lang="en-US" altLang="en-US" sz="900" u="sng" dirty="0">
                <a:latin typeface="Tahoma" panose="020B0604030504040204" pitchFamily="34" charset="0"/>
              </a:rPr>
              <a:t>cannot</a:t>
            </a:r>
            <a:r>
              <a:rPr lang="en-US" altLang="en-US" sz="900" dirty="0">
                <a:latin typeface="Tahoma" panose="020B0604030504040204" pitchFamily="34" charset="0"/>
              </a:rPr>
              <a:t> get to Heaven </a:t>
            </a:r>
          </a:p>
        </p:txBody>
      </p:sp>
      <p:sp>
        <p:nvSpPr>
          <p:cNvPr id="2052" name="Text Box 9"/>
          <p:cNvSpPr txBox="1">
            <a:spLocks noChangeArrowheads="1"/>
          </p:cNvSpPr>
          <p:nvPr/>
        </p:nvSpPr>
        <p:spPr bwMode="auto">
          <a:xfrm>
            <a:off x="5260975" y="1304397"/>
            <a:ext cx="4191000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966788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5813" indent="-303213" defTabSz="966788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8088" indent="-241300" defTabSz="966788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92275" indent="-242888" defTabSz="966788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4875" indent="-241300" defTabSz="966788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2075" indent="-2413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9275" indent="-2413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6475" indent="-2413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3675" indent="-2413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700" b="1" dirty="0">
                <a:solidFill>
                  <a:srgbClr val="0000FF"/>
                </a:solidFill>
                <a:latin typeface="Palatino Linotype" panose="02040502050505030304" pitchFamily="18" charset="0"/>
              </a:rPr>
              <a:t>www.Gods</a:t>
            </a:r>
            <a:r>
              <a:rPr lang="en-US" altLang="en-US" sz="1700" b="1" dirty="0">
                <a:solidFill>
                  <a:srgbClr val="0019FF"/>
                </a:solidFill>
                <a:latin typeface="Palatino Linotype" panose="02040502050505030304" pitchFamily="18" charset="0"/>
              </a:rPr>
              <a:t>-Catholic-Dogma.com</a:t>
            </a:r>
          </a:p>
        </p:txBody>
      </p:sp>
      <p:sp>
        <p:nvSpPr>
          <p:cNvPr id="2054" name="Text Box 11"/>
          <p:cNvSpPr txBox="1">
            <a:spLocks noChangeArrowheads="1"/>
          </p:cNvSpPr>
          <p:nvPr/>
        </p:nvSpPr>
        <p:spPr bwMode="auto">
          <a:xfrm>
            <a:off x="5040313" y="1904595"/>
            <a:ext cx="464026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966788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5813" indent="-303213" defTabSz="966788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8088" indent="-241300" defTabSz="966788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92275" indent="-242888" defTabSz="966788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4875" indent="-241300" defTabSz="966788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2075" indent="-2413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9275" indent="-2413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6475" indent="-2413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3675" indent="-2413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i="1" dirty="0">
                <a:latin typeface="Tahoma" panose="020B0604030504040204" pitchFamily="34" charset="0"/>
              </a:rPr>
              <a:t>Please reference my site ... either URL (above) ... which contains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i="1" dirty="0">
                <a:latin typeface="Tahoma" panose="020B0604030504040204" pitchFamily="34" charset="0"/>
              </a:rPr>
              <a:t>over </a:t>
            </a:r>
            <a:r>
              <a:rPr lang="en-US" altLang="en-US" sz="1000" b="1" i="1" u="sng" dirty="0">
                <a:latin typeface="Tahoma" panose="020B0604030504040204" pitchFamily="34" charset="0"/>
              </a:rPr>
              <a:t>425</a:t>
            </a:r>
            <a:r>
              <a:rPr lang="en-US" altLang="en-US" sz="1000" i="1" dirty="0">
                <a:latin typeface="Tahoma" panose="020B0604030504040204" pitchFamily="34" charset="0"/>
              </a:rPr>
              <a:t> Sections and over </a:t>
            </a:r>
            <a:r>
              <a:rPr lang="en-US" altLang="en-US" sz="1000" b="1" i="1" u="sng" dirty="0">
                <a:latin typeface="Tahoma" panose="020B0604030504040204" pitchFamily="34" charset="0"/>
              </a:rPr>
              <a:t>8,500</a:t>
            </a:r>
            <a:r>
              <a:rPr lang="en-US" altLang="en-US" sz="1000" i="1" dirty="0">
                <a:latin typeface="Tahoma" panose="020B0604030504040204" pitchFamily="34" charset="0"/>
              </a:rPr>
              <a:t> Citations ... proving that ... </a:t>
            </a:r>
          </a:p>
        </p:txBody>
      </p:sp>
      <p:sp>
        <p:nvSpPr>
          <p:cNvPr id="2055" name="Text Box 12"/>
          <p:cNvSpPr txBox="1">
            <a:spLocks noChangeArrowheads="1"/>
          </p:cNvSpPr>
          <p:nvPr/>
        </p:nvSpPr>
        <p:spPr bwMode="auto">
          <a:xfrm>
            <a:off x="5148263" y="2279650"/>
            <a:ext cx="4594225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defTabSz="966788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defTabSz="966788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defTabSz="966788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defTabSz="966788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defTabSz="966788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 b="1" dirty="0">
                <a:latin typeface="Tahoma" panose="020B0604030504040204" pitchFamily="34" charset="0"/>
              </a:rPr>
              <a:t>1. </a:t>
            </a:r>
            <a:r>
              <a:rPr lang="en-US" altLang="en-US" sz="900" dirty="0">
                <a:latin typeface="Tahoma" panose="020B0604030504040204" pitchFamily="34" charset="0"/>
              </a:rPr>
              <a:t> The </a:t>
            </a:r>
            <a:r>
              <a:rPr lang="en-US" altLang="en-US" sz="900" u="sng" dirty="0">
                <a:latin typeface="Tahoma" panose="020B0604030504040204" pitchFamily="34" charset="0"/>
              </a:rPr>
              <a:t>BIBLE</a:t>
            </a:r>
            <a:r>
              <a:rPr lang="en-US" altLang="en-US" sz="900" dirty="0">
                <a:latin typeface="Tahoma" panose="020B0604030504040204" pitchFamily="34" charset="0"/>
              </a:rPr>
              <a:t> says ... 15 TIMES it </a:t>
            </a:r>
            <a:r>
              <a:rPr lang="en-US" altLang="en-US" sz="900" u="sng" dirty="0">
                <a:latin typeface="Tahoma" panose="020B0604030504040204" pitchFamily="34" charset="0"/>
              </a:rPr>
              <a:t>is not</a:t>
            </a:r>
            <a:r>
              <a:rPr lang="en-US" altLang="en-US" sz="900" dirty="0">
                <a:latin typeface="Tahoma" panose="020B0604030504040204" pitchFamily="34" charset="0"/>
              </a:rPr>
              <a:t> the authority on Faith ... the </a:t>
            </a:r>
            <a:r>
              <a:rPr lang="en-US" altLang="en-US" sz="900" u="sng" dirty="0">
                <a:latin typeface="Tahoma" panose="020B0604030504040204" pitchFamily="34" charset="0"/>
              </a:rPr>
              <a:t>BIBLE</a:t>
            </a:r>
            <a:r>
              <a:rPr lang="en-US" altLang="en-US" sz="900" dirty="0">
                <a:latin typeface="Tahoma" panose="020B0604030504040204" pitchFamily="34" charset="0"/>
              </a:rPr>
              <a:t> says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 dirty="0">
                <a:latin typeface="Tahoma" panose="020B0604030504040204" pitchFamily="34" charset="0"/>
              </a:rPr>
              <a:t>     the Church Dogma is the </a:t>
            </a:r>
            <a:r>
              <a:rPr lang="en-US" altLang="en-US" sz="900" u="sng" dirty="0">
                <a:latin typeface="Tahoma" panose="020B0604030504040204" pitchFamily="34" charset="0"/>
              </a:rPr>
              <a:t>true definition</a:t>
            </a:r>
            <a:r>
              <a:rPr lang="en-US" altLang="en-US" sz="900" dirty="0">
                <a:latin typeface="Tahoma" panose="020B0604030504040204" pitchFamily="34" charset="0"/>
              </a:rPr>
              <a:t> of Christianity &gt; Section 6 (see also 3.3)</a:t>
            </a:r>
            <a:endParaRPr lang="en-US" altLang="en-US" sz="400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400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 b="1" dirty="0">
                <a:latin typeface="Tahoma" panose="020B0604030504040204" pitchFamily="34" charset="0"/>
              </a:rPr>
              <a:t>2. </a:t>
            </a:r>
            <a:r>
              <a:rPr lang="en-US" altLang="en-US" sz="900" dirty="0">
                <a:latin typeface="Tahoma" panose="020B0604030504040204" pitchFamily="34" charset="0"/>
              </a:rPr>
              <a:t> The vatican-2 heretic cult (founded on 8 December 1965) ... cannot possibly be</a:t>
            </a:r>
            <a:r>
              <a:rPr lang="en-US" altLang="en-US" sz="800" dirty="0">
                <a:latin typeface="Tahoma" panose="020B060403050404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 dirty="0">
                <a:latin typeface="Tahoma" panose="020B0604030504040204" pitchFamily="34" charset="0"/>
              </a:rPr>
              <a:t>      </a:t>
            </a:r>
            <a:r>
              <a:rPr lang="en-US" altLang="en-US" sz="900" dirty="0">
                <a:latin typeface="Tahoma" panose="020B0604030504040204" pitchFamily="34" charset="0"/>
              </a:rPr>
              <a:t>the Catholic Church (founded by Christ in 33 A.D.) &gt; Sections 12, 12.1.3 and 13</a:t>
            </a:r>
            <a:endParaRPr lang="en-US" altLang="en-US" sz="900" u="sng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400" u="sng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 b="1" dirty="0">
                <a:latin typeface="Tahoma" panose="020B0604030504040204" pitchFamily="34" charset="0"/>
              </a:rPr>
              <a:t>3. </a:t>
            </a:r>
            <a:r>
              <a:rPr lang="en-US" altLang="en-US" sz="900" dirty="0">
                <a:latin typeface="Tahoma" panose="020B0604030504040204" pitchFamily="34" charset="0"/>
              </a:rPr>
              <a:t> </a:t>
            </a:r>
            <a:r>
              <a:rPr lang="en-US" altLang="en-US" sz="900" u="sng" dirty="0">
                <a:latin typeface="Tahoma" panose="020B0604030504040204" pitchFamily="34" charset="0"/>
              </a:rPr>
              <a:t>No one</a:t>
            </a:r>
            <a:r>
              <a:rPr lang="en-US" altLang="en-US" sz="900" dirty="0">
                <a:latin typeface="Tahoma" panose="020B0604030504040204" pitchFamily="34" charset="0"/>
              </a:rPr>
              <a:t> can get to Heaven in a heretic state or un-baptized &gt; Sections 1, 2, 7, 7.2</a:t>
            </a:r>
            <a:endParaRPr lang="en-US" altLang="en-US" sz="400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400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 b="1" dirty="0">
                <a:latin typeface="Tahoma" panose="020B0604030504040204" pitchFamily="34" charset="0"/>
              </a:rPr>
              <a:t>4.</a:t>
            </a:r>
            <a:r>
              <a:rPr lang="en-US" altLang="en-US" sz="900" dirty="0">
                <a:latin typeface="Tahoma" panose="020B0604030504040204" pitchFamily="34" charset="0"/>
              </a:rPr>
              <a:t>  Ignorance of the Dogma </a:t>
            </a:r>
            <a:r>
              <a:rPr lang="en-US" altLang="en-US" sz="900" u="sng" dirty="0">
                <a:latin typeface="Tahoma" panose="020B0604030504040204" pitchFamily="34" charset="0"/>
              </a:rPr>
              <a:t>is not</a:t>
            </a:r>
            <a:r>
              <a:rPr lang="en-US" altLang="en-US" sz="900" dirty="0">
                <a:latin typeface="Tahoma" panose="020B0604030504040204" pitchFamily="34" charset="0"/>
              </a:rPr>
              <a:t> a “loophole” ... to Heaven &gt; Sections 5.1, 5.1.1, 58</a:t>
            </a:r>
            <a:endParaRPr lang="en-US" altLang="en-US" sz="400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400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 b="1" dirty="0">
                <a:latin typeface="Tahoma" panose="020B0604030504040204" pitchFamily="34" charset="0"/>
              </a:rPr>
              <a:t>5.</a:t>
            </a:r>
            <a:r>
              <a:rPr lang="en-US" altLang="en-US" sz="900" dirty="0">
                <a:latin typeface="Tahoma" panose="020B0604030504040204" pitchFamily="34" charset="0"/>
              </a:rPr>
              <a:t>  Dogma on </a:t>
            </a:r>
            <a:r>
              <a:rPr lang="en-US" altLang="en-US" sz="900" u="sng" dirty="0">
                <a:latin typeface="Tahoma" panose="020B0604030504040204" pitchFamily="34" charset="0"/>
              </a:rPr>
              <a:t>Automatic</a:t>
            </a:r>
            <a:r>
              <a:rPr lang="en-US" altLang="en-US" sz="900" dirty="0">
                <a:latin typeface="Tahoma" panose="020B0604030504040204" pitchFamily="34" charset="0"/>
              </a:rPr>
              <a:t> Excommunication for heresy &gt; Sections 13.2 and 13.2.2</a:t>
            </a:r>
            <a:endParaRPr lang="en-US" altLang="en-US" sz="400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400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 b="1" dirty="0">
                <a:latin typeface="Tahoma" panose="020B0604030504040204" pitchFamily="34" charset="0"/>
              </a:rPr>
              <a:t>6.</a:t>
            </a:r>
            <a:r>
              <a:rPr lang="en-US" altLang="en-US" sz="900" dirty="0">
                <a:latin typeface="Tahoma" panose="020B0604030504040204" pitchFamily="34" charset="0"/>
              </a:rPr>
              <a:t>  Dogma that the “Gates of Hell” scripture </a:t>
            </a:r>
            <a:r>
              <a:rPr lang="en-US" altLang="en-US" sz="900" u="sng" dirty="0">
                <a:latin typeface="Tahoma" panose="020B0604030504040204" pitchFamily="34" charset="0"/>
              </a:rPr>
              <a:t>is not</a:t>
            </a:r>
            <a:r>
              <a:rPr lang="en-US" altLang="en-US" sz="900" dirty="0">
                <a:latin typeface="Tahoma" panose="020B0604030504040204" pitchFamily="34" charset="0"/>
              </a:rPr>
              <a:t> about the Papacy &gt; Section 13.3</a:t>
            </a:r>
            <a:endParaRPr lang="en-US" altLang="en-US" sz="400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400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 b="1" dirty="0">
                <a:latin typeface="Tahoma" panose="020B0604030504040204" pitchFamily="34" charset="0"/>
              </a:rPr>
              <a:t>7.</a:t>
            </a:r>
            <a:r>
              <a:rPr lang="en-US" altLang="en-US" sz="900" dirty="0">
                <a:latin typeface="Tahoma" panose="020B0604030504040204" pitchFamily="34" charset="0"/>
              </a:rPr>
              <a:t>  </a:t>
            </a:r>
            <a:r>
              <a:rPr lang="en-US" altLang="en-US" sz="900" u="sng" dirty="0">
                <a:latin typeface="Tahoma" panose="020B0604030504040204" pitchFamily="34" charset="0"/>
              </a:rPr>
              <a:t>Remedy</a:t>
            </a:r>
            <a:r>
              <a:rPr lang="en-US" altLang="en-US" sz="900" dirty="0">
                <a:latin typeface="Tahoma" panose="020B0604030504040204" pitchFamily="34" charset="0"/>
              </a:rPr>
              <a:t> ...  Formal Abjuration of heresy to become Christian &gt; Section 19.1</a:t>
            </a:r>
          </a:p>
        </p:txBody>
      </p:sp>
      <p:pic>
        <p:nvPicPr>
          <p:cNvPr id="2056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0" y="4195763"/>
            <a:ext cx="1585913" cy="974725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7" name="Text Box 21"/>
          <p:cNvSpPr txBox="1">
            <a:spLocks noChangeArrowheads="1"/>
          </p:cNvSpPr>
          <p:nvPr/>
        </p:nvSpPr>
        <p:spPr bwMode="auto">
          <a:xfrm>
            <a:off x="5075238" y="5154613"/>
            <a:ext cx="46212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966788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5813" indent="-303213" defTabSz="966788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8088" indent="-241300" defTabSz="966788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92275" indent="-242888" defTabSz="966788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4875" indent="-241300" defTabSz="966788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2075" indent="-2413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9275" indent="-2413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6475" indent="-2413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3675" indent="-2413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00" b="1" dirty="0">
                <a:latin typeface="Tahoma" panose="020B0604030504040204" pitchFamily="34" charset="0"/>
              </a:rPr>
              <a:t>(Left)</a:t>
            </a:r>
            <a:r>
              <a:rPr lang="en-US" altLang="en-US" sz="800" dirty="0">
                <a:latin typeface="Tahoma" panose="020B0604030504040204" pitchFamily="34" charset="0"/>
              </a:rPr>
              <a:t> </a:t>
            </a:r>
            <a:r>
              <a:rPr lang="en-US" altLang="en-US" sz="800" dirty="0" err="1">
                <a:latin typeface="Tahoma" panose="020B0604030504040204" pitchFamily="34" charset="0"/>
              </a:rPr>
              <a:t>Wojtyla</a:t>
            </a:r>
            <a:r>
              <a:rPr lang="en-US" altLang="en-US" sz="800" dirty="0">
                <a:latin typeface="Tahoma" panose="020B0604030504040204" pitchFamily="34" charset="0"/>
              </a:rPr>
              <a:t> (a.k.a. “John Paul II”) kissing the “</a:t>
            </a:r>
            <a:r>
              <a:rPr lang="en-US" altLang="en-US" sz="800" dirty="0" err="1">
                <a:latin typeface="Tahoma" panose="020B0604030504040204" pitchFamily="34" charset="0"/>
              </a:rPr>
              <a:t>koran</a:t>
            </a:r>
            <a:r>
              <a:rPr lang="en-US" altLang="en-US" sz="800" dirty="0">
                <a:latin typeface="Tahoma" panose="020B0604030504040204" pitchFamily="34" charset="0"/>
              </a:rPr>
              <a:t>” ... </a:t>
            </a:r>
            <a:r>
              <a:rPr lang="en-US" altLang="en-US" sz="700" b="1" dirty="0">
                <a:latin typeface="Tahoma" panose="020B0604030504040204" pitchFamily="34" charset="0"/>
              </a:rPr>
              <a:t>(</a:t>
            </a:r>
            <a:r>
              <a:rPr lang="en-US" altLang="en-US" sz="700" b="1" dirty="0" err="1">
                <a:latin typeface="Tahoma" panose="020B0604030504040204" pitchFamily="34" charset="0"/>
              </a:rPr>
              <a:t>Ctr</a:t>
            </a:r>
            <a:r>
              <a:rPr lang="en-US" altLang="en-US" sz="700" b="1" dirty="0">
                <a:latin typeface="Tahoma" panose="020B0604030504040204" pitchFamily="34" charset="0"/>
              </a:rPr>
              <a:t>)</a:t>
            </a:r>
            <a:r>
              <a:rPr lang="en-US" altLang="en-US" sz="800" dirty="0">
                <a:latin typeface="Tahoma" panose="020B0604030504040204" pitchFamily="34" charset="0"/>
              </a:rPr>
              <a:t> Ratzinger (a.k.a. “Benedict XVI”)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800" dirty="0">
                <a:latin typeface="Tahoma" panose="020B0604030504040204" pitchFamily="34" charset="0"/>
              </a:rPr>
              <a:t>lighting a menorah ... </a:t>
            </a:r>
            <a:r>
              <a:rPr lang="en-US" altLang="en-US" sz="700" b="1" dirty="0">
                <a:latin typeface="Tahoma" panose="020B0604030504040204" pitchFamily="34" charset="0"/>
              </a:rPr>
              <a:t>(Right)</a:t>
            </a:r>
            <a:r>
              <a:rPr lang="en-US" altLang="en-US" sz="800" dirty="0">
                <a:latin typeface="Tahoma" panose="020B0604030504040204" pitchFamily="34" charset="0"/>
              </a:rPr>
              <a:t> Bergoglio (a.k.a. “Francis”) with “church of England” heretic </a:t>
            </a:r>
            <a:r>
              <a:rPr lang="en-US" altLang="en-US" sz="800" dirty="0" err="1">
                <a:latin typeface="Tahoma" panose="020B0604030504040204" pitchFamily="34" charset="0"/>
              </a:rPr>
              <a:t>Welby</a:t>
            </a:r>
            <a:endParaRPr lang="en-US" altLang="en-US" sz="800" dirty="0">
              <a:latin typeface="Tahoma" panose="020B0604030504040204" pitchFamily="34" charset="0"/>
            </a:endParaRPr>
          </a:p>
        </p:txBody>
      </p:sp>
      <p:sp>
        <p:nvSpPr>
          <p:cNvPr id="2058" name="Text Box 22"/>
          <p:cNvSpPr txBox="1">
            <a:spLocks noChangeArrowheads="1"/>
          </p:cNvSpPr>
          <p:nvPr/>
        </p:nvSpPr>
        <p:spPr bwMode="auto">
          <a:xfrm>
            <a:off x="6694488" y="3913104"/>
            <a:ext cx="142081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966788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5813" indent="-303213" defTabSz="966788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8088" indent="-241300" defTabSz="966788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92275" indent="-242888" defTabSz="966788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4875" indent="-241300" defTabSz="966788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2075" indent="-2413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9275" indent="-2413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6475" indent="-2413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3675" indent="-2413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 i="1" dirty="0">
                <a:latin typeface="Book Antiqua" panose="02040602050305030304" pitchFamily="18" charset="0"/>
              </a:rPr>
              <a:t>And much more ...</a:t>
            </a:r>
          </a:p>
        </p:txBody>
      </p:sp>
      <p:sp>
        <p:nvSpPr>
          <p:cNvPr id="2059" name="Text Box 23"/>
          <p:cNvSpPr txBox="1">
            <a:spLocks noChangeArrowheads="1"/>
          </p:cNvSpPr>
          <p:nvPr/>
        </p:nvSpPr>
        <p:spPr bwMode="auto">
          <a:xfrm>
            <a:off x="5075238" y="5484284"/>
            <a:ext cx="46212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966788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5813" indent="-303213" defTabSz="966788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8088" indent="-241300" defTabSz="966788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92275" indent="-242888" defTabSz="966788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4875" indent="-241300" defTabSz="966788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2075" indent="-2413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9275" indent="-2413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6475" indent="-2413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3675" indent="-2413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800" u="sng" dirty="0">
                <a:latin typeface="Tahoma" panose="020B0604030504040204" pitchFamily="34" charset="0"/>
              </a:rPr>
              <a:t>Much more</a:t>
            </a:r>
            <a:r>
              <a:rPr lang="en-US" altLang="en-US" sz="800" dirty="0">
                <a:latin typeface="Tahoma" panose="020B0604030504040204" pitchFamily="34" charset="0"/>
              </a:rPr>
              <a:t> photo proof of vatican-2 cult heresy and apostasy ... Sections 12.6.1, 12.6.2, 12.7.1, 12.7.2, 12.10.1, 13, and 13.1 ... working to send people into Hell, confirming them in their errors.</a:t>
            </a:r>
          </a:p>
        </p:txBody>
      </p:sp>
      <p:sp>
        <p:nvSpPr>
          <p:cNvPr id="2060" name="Text Box 26"/>
          <p:cNvSpPr txBox="1">
            <a:spLocks noChangeArrowheads="1"/>
          </p:cNvSpPr>
          <p:nvPr/>
        </p:nvSpPr>
        <p:spPr bwMode="auto">
          <a:xfrm>
            <a:off x="5075238" y="5813955"/>
            <a:ext cx="4621212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966788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5813" indent="-303213" defTabSz="966788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8088" indent="-241300" defTabSz="966788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92275" indent="-242888" defTabSz="966788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4875" indent="-241300" defTabSz="966788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2075" indent="-2413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9275" indent="-2413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6475" indent="-2413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3675" indent="-2413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 b="1" dirty="0">
                <a:latin typeface="Tahoma" panose="020B0604030504040204" pitchFamily="34" charset="0"/>
              </a:rPr>
              <a:t>Catholic writing of Saint Paul in Titus 3:10 &gt; </a:t>
            </a:r>
            <a:br>
              <a:rPr lang="en-US" altLang="en-US" sz="900" dirty="0">
                <a:latin typeface="Tahoma" panose="020B0604030504040204" pitchFamily="34" charset="0"/>
              </a:rPr>
            </a:br>
            <a:r>
              <a:rPr lang="en-US" altLang="en-US" sz="900" dirty="0">
                <a:latin typeface="Tahoma" panose="020B0604030504040204" pitchFamily="34" charset="0"/>
              </a:rPr>
              <a:t>“A man that is a heretic ... </a:t>
            </a:r>
            <a:r>
              <a:rPr lang="en-US" altLang="en-US" sz="900" dirty="0" err="1">
                <a:latin typeface="Tahoma" panose="020B0604030504040204" pitchFamily="34" charset="0"/>
              </a:rPr>
              <a:t>sinneth</a:t>
            </a:r>
            <a:r>
              <a:rPr lang="en-US" altLang="en-US" sz="900" dirty="0">
                <a:latin typeface="Tahoma" panose="020B0604030504040204" pitchFamily="34" charset="0"/>
              </a:rPr>
              <a:t>, being condemned by his own judgment.”</a:t>
            </a:r>
          </a:p>
        </p:txBody>
      </p:sp>
      <p:sp>
        <p:nvSpPr>
          <p:cNvPr id="2061" name="Text Box 27"/>
          <p:cNvSpPr txBox="1">
            <a:spLocks noChangeArrowheads="1"/>
          </p:cNvSpPr>
          <p:nvPr/>
        </p:nvSpPr>
        <p:spPr bwMode="auto">
          <a:xfrm>
            <a:off x="5075238" y="6172200"/>
            <a:ext cx="4621212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966788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5813" indent="-303213" defTabSz="966788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8088" indent="-241300" defTabSz="966788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92275" indent="-242888" defTabSz="966788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4875" indent="-241300" defTabSz="966788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2075" indent="-2413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9275" indent="-2413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6475" indent="-2413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3675" indent="-2413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 b="1" dirty="0">
                <a:latin typeface="Tahoma" panose="020B0604030504040204" pitchFamily="34" charset="0"/>
              </a:rPr>
              <a:t>Council of Florence, Session 8, 22 Nov 1439 -- Ex-Cathedra Dogma &gt;</a:t>
            </a:r>
            <a:r>
              <a:rPr lang="en-US" altLang="en-US" sz="900" dirty="0">
                <a:latin typeface="Tahoma" panose="020B0604030504040204" pitchFamily="34" charset="0"/>
              </a:rPr>
              <a:t> </a:t>
            </a:r>
            <a:br>
              <a:rPr lang="en-US" altLang="en-US" sz="900" dirty="0">
                <a:latin typeface="Tahoma" panose="020B0604030504040204" pitchFamily="34" charset="0"/>
              </a:rPr>
            </a:br>
            <a:r>
              <a:rPr lang="en-US" altLang="en-US" sz="900" dirty="0">
                <a:latin typeface="Tahoma" panose="020B0604030504040204" pitchFamily="34" charset="0"/>
              </a:rPr>
              <a:t>“Whoever wills to be saved, before all things it is necessary that he holds the </a:t>
            </a:r>
            <a:r>
              <a:rPr lang="en-US" altLang="en-US" sz="900" u="sng" dirty="0">
                <a:latin typeface="Tahoma" panose="020B0604030504040204" pitchFamily="34" charset="0"/>
              </a:rPr>
              <a:t>Catholic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 dirty="0">
                <a:latin typeface="Tahoma" panose="020B0604030504040204" pitchFamily="34" charset="0"/>
              </a:rPr>
              <a:t>  </a:t>
            </a:r>
            <a:r>
              <a:rPr lang="en-US" altLang="en-US" sz="900" u="sng" dirty="0">
                <a:latin typeface="Tahoma" panose="020B0604030504040204" pitchFamily="34" charset="0"/>
              </a:rPr>
              <a:t>faith</a:t>
            </a:r>
            <a:r>
              <a:rPr lang="en-US" altLang="en-US" sz="900" dirty="0">
                <a:latin typeface="Tahoma" panose="020B0604030504040204" pitchFamily="34" charset="0"/>
              </a:rPr>
              <a:t>. Unless a person keeps this faith ... without doubt </a:t>
            </a:r>
            <a:r>
              <a:rPr lang="en-US" altLang="en-US" sz="900" u="sng" dirty="0">
                <a:latin typeface="Tahoma" panose="020B0604030504040204" pitchFamily="34" charset="0"/>
              </a:rPr>
              <a:t>he shall</a:t>
            </a:r>
            <a:r>
              <a:rPr lang="en-US" altLang="en-US" sz="900" dirty="0">
                <a:latin typeface="Tahoma" panose="020B0604030504040204" pitchFamily="34" charset="0"/>
              </a:rPr>
              <a:t> </a:t>
            </a:r>
            <a:r>
              <a:rPr lang="en-US" altLang="en-US" sz="900" u="sng" dirty="0">
                <a:latin typeface="Tahoma" panose="020B0604030504040204" pitchFamily="34" charset="0"/>
              </a:rPr>
              <a:t>perish eternally</a:t>
            </a:r>
            <a:r>
              <a:rPr lang="en-US" altLang="en-US" sz="900" dirty="0">
                <a:latin typeface="Tahoma" panose="020B0604030504040204" pitchFamily="34" charset="0"/>
              </a:rPr>
              <a:t>.” </a:t>
            </a:r>
          </a:p>
        </p:txBody>
      </p:sp>
      <p:sp>
        <p:nvSpPr>
          <p:cNvPr id="2062" name="Text Box 29"/>
          <p:cNvSpPr txBox="1">
            <a:spLocks noChangeArrowheads="1"/>
          </p:cNvSpPr>
          <p:nvPr/>
        </p:nvSpPr>
        <p:spPr bwMode="auto">
          <a:xfrm>
            <a:off x="6738938" y="6923088"/>
            <a:ext cx="1004887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5813" indent="-303213" defTabSz="966788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8088" indent="-241300" defTabSz="966788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92275" indent="-242888" defTabSz="966788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4875" indent="-241300" defTabSz="966788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2075" indent="-2413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9275" indent="-2413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6475" indent="-2413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3675" indent="-2413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 b="1">
                <a:latin typeface="Tahoma" panose="020B0604030504040204" pitchFamily="34" charset="0"/>
              </a:rPr>
              <a:t>-  1  of  28  -</a:t>
            </a:r>
            <a:endParaRPr lang="en-US" altLang="en-US" sz="900">
              <a:latin typeface="Tahoma" panose="020B0604030504040204" pitchFamily="34" charset="0"/>
            </a:endParaRPr>
          </a:p>
        </p:txBody>
      </p:sp>
      <p:sp>
        <p:nvSpPr>
          <p:cNvPr id="2063" name="Text Box 30"/>
          <p:cNvSpPr txBox="1">
            <a:spLocks noChangeArrowheads="1"/>
          </p:cNvSpPr>
          <p:nvPr/>
        </p:nvSpPr>
        <p:spPr bwMode="auto">
          <a:xfrm>
            <a:off x="5882481" y="6705600"/>
            <a:ext cx="2739232" cy="217488"/>
          </a:xfrm>
          <a:prstGeom prst="rect">
            <a:avLst/>
          </a:prstGeom>
          <a:solidFill>
            <a:srgbClr val="D9E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defTabSz="966788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5813" indent="-303213" defTabSz="966788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8088" indent="-241300" defTabSz="966788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92275" indent="-242888" defTabSz="966788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4875" indent="-241300" defTabSz="966788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2075" indent="-2413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9275" indent="-2413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6475" indent="-2413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3675" indent="-2413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800" dirty="0">
                <a:latin typeface="Tahoma" panose="020B0604030504040204" pitchFamily="34" charset="0"/>
              </a:rPr>
              <a:t>Email: Catholic_Dogma_Providers@mail.com</a:t>
            </a:r>
          </a:p>
        </p:txBody>
      </p:sp>
      <p:sp>
        <p:nvSpPr>
          <p:cNvPr id="2064" name="Text Box 32"/>
          <p:cNvSpPr txBox="1">
            <a:spLocks noChangeArrowheads="1"/>
          </p:cNvSpPr>
          <p:nvPr/>
        </p:nvSpPr>
        <p:spPr bwMode="auto">
          <a:xfrm>
            <a:off x="4964906" y="592068"/>
            <a:ext cx="277812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966788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5813" indent="-303213" defTabSz="966788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8088" indent="-241300" defTabSz="966788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92275" indent="-242888" defTabSz="966788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4875" indent="-241300" defTabSz="966788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2075" indent="-2413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9275" indent="-2413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6475" indent="-2413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3675" indent="-2413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900" b="1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2065" name="Text Box 33"/>
          <p:cNvSpPr txBox="1">
            <a:spLocks noChangeArrowheads="1"/>
          </p:cNvSpPr>
          <p:nvPr/>
        </p:nvSpPr>
        <p:spPr bwMode="auto">
          <a:xfrm>
            <a:off x="9490868" y="592068"/>
            <a:ext cx="277813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966788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5813" indent="-303213" defTabSz="966788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8088" indent="-241300" defTabSz="966788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92275" indent="-242888" defTabSz="966788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4875" indent="-241300" defTabSz="966788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2075" indent="-2413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9275" indent="-2413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6475" indent="-2413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3675" indent="-2413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900" b="1">
                <a:solidFill>
                  <a:srgbClr val="FF0000"/>
                </a:solidFill>
              </a:rPr>
              <a:t>*</a:t>
            </a:r>
          </a:p>
        </p:txBody>
      </p:sp>
      <p:pic>
        <p:nvPicPr>
          <p:cNvPr id="2066" name="Picture 40" descr="Bergoglio - 5a"/>
          <p:cNvPicPr>
            <a:picLocks noChangeAspect="1" noChangeArrowheads="1"/>
          </p:cNvPicPr>
          <p:nvPr/>
        </p:nvPicPr>
        <p:blipFill>
          <a:blip r:embed="rId4">
            <a:lum brigh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0" y="638175"/>
            <a:ext cx="1543050" cy="106045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Picture 46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5268913"/>
            <a:ext cx="1465263" cy="1252537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47" descr="lutheran 1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813" y="5264150"/>
            <a:ext cx="1939925" cy="12573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9" name="Text Box 48"/>
          <p:cNvSpPr txBox="1">
            <a:spLocks noChangeArrowheads="1"/>
          </p:cNvSpPr>
          <p:nvPr/>
        </p:nvSpPr>
        <p:spPr bwMode="auto">
          <a:xfrm>
            <a:off x="85725" y="95250"/>
            <a:ext cx="46402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966788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5813" indent="-303213" defTabSz="966788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8088" indent="-241300" defTabSz="966788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92275" indent="-242888" defTabSz="966788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4875" indent="-241300" defTabSz="966788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2075" indent="-2413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9275" indent="-2413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6475" indent="-2413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3675" indent="-2413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b="1">
                <a:latin typeface="Tahoma" panose="020B0604030504040204" pitchFamily="34" charset="0"/>
              </a:rPr>
              <a:t>The vatican-2 cult apostasy ... goes on and on ... all the while claiming to be the Catholic Church ... from inside buildings with Catholic signs</a:t>
            </a:r>
            <a:r>
              <a:rPr lang="en-US" altLang="en-US" sz="900" b="1">
                <a:latin typeface="Tahoma" panose="020B0604030504040204" pitchFamily="34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800">
                <a:latin typeface="Tahoma" panose="020B0604030504040204" pitchFamily="34" charset="0"/>
              </a:rPr>
              <a:t>More photos &gt;  Sections  12.6.1,  12.6.2,  12.7.1,  12.7.2,  12.10.1,  13,  13.1</a:t>
            </a:r>
          </a:p>
        </p:txBody>
      </p:sp>
      <p:sp>
        <p:nvSpPr>
          <p:cNvPr id="2070" name="Text Box 50"/>
          <p:cNvSpPr txBox="1">
            <a:spLocks noChangeArrowheads="1"/>
          </p:cNvSpPr>
          <p:nvPr/>
        </p:nvSpPr>
        <p:spPr bwMode="auto">
          <a:xfrm>
            <a:off x="2682875" y="1658938"/>
            <a:ext cx="1954213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966788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5813" indent="-303213" defTabSz="966788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8088" indent="-241300" defTabSz="966788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92275" indent="-242888" defTabSz="966788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4875" indent="-241300" defTabSz="966788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2075" indent="-2413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9275" indent="-2413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6475" indent="-2413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3675" indent="-2413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800">
                <a:latin typeface="Tahoma" panose="020B0604030504040204" pitchFamily="34" charset="0"/>
              </a:rPr>
              <a:t>Bergoglio (a.k.a. “Francis”) working for the damnation of un-baptized persons, confirming “jews” in their error </a:t>
            </a:r>
          </a:p>
        </p:txBody>
      </p:sp>
      <p:sp>
        <p:nvSpPr>
          <p:cNvPr id="2071" name="Text Box 51"/>
          <p:cNvSpPr txBox="1">
            <a:spLocks noChangeArrowheads="1"/>
          </p:cNvSpPr>
          <p:nvPr/>
        </p:nvSpPr>
        <p:spPr bwMode="auto">
          <a:xfrm>
            <a:off x="2655888" y="3189288"/>
            <a:ext cx="2009775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966788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5813" indent="-303213" defTabSz="966788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8088" indent="-241300" defTabSz="966788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92275" indent="-242888" defTabSz="966788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4875" indent="-241300" defTabSz="966788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2075" indent="-2413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9275" indent="-2413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6475" indent="-2413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3675" indent="-2413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800">
                <a:latin typeface="Tahoma" panose="020B0604030504040204" pitchFamily="34" charset="0"/>
              </a:rPr>
              <a:t>Bergoglio working for the damnation of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800">
                <a:latin typeface="Tahoma" panose="020B0604030504040204" pitchFamily="34" charset="0"/>
              </a:rPr>
              <a:t>“eastern rite” heretics ... confirming them in their soul damning error</a:t>
            </a:r>
          </a:p>
        </p:txBody>
      </p:sp>
      <p:sp>
        <p:nvSpPr>
          <p:cNvPr id="2072" name="Text Box 52"/>
          <p:cNvSpPr txBox="1">
            <a:spLocks noChangeArrowheads="1"/>
          </p:cNvSpPr>
          <p:nvPr/>
        </p:nvSpPr>
        <p:spPr bwMode="auto">
          <a:xfrm>
            <a:off x="222250" y="3189288"/>
            <a:ext cx="1897063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966788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5813" indent="-303213" defTabSz="966788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8088" indent="-241300" defTabSz="966788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92275" indent="-242888" defTabSz="966788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4875" indent="-241300" defTabSz="966788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2075" indent="-2413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9275" indent="-2413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6475" indent="-2413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3675" indent="-2413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800">
                <a:latin typeface="Tahoma" panose="020B0604030504040204" pitchFamily="34" charset="0"/>
              </a:rPr>
              <a:t>Bergoglio working for the damnation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800">
                <a:latin typeface="Tahoma" panose="020B0604030504040204" pitchFamily="34" charset="0"/>
              </a:rPr>
              <a:t>of “evangelical” heretics, confirming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800">
                <a:latin typeface="Tahoma" panose="020B0604030504040204" pitchFamily="34" charset="0"/>
              </a:rPr>
              <a:t>them in their soul damning error</a:t>
            </a:r>
          </a:p>
        </p:txBody>
      </p:sp>
      <p:sp>
        <p:nvSpPr>
          <p:cNvPr id="2073" name="Text Box 53"/>
          <p:cNvSpPr txBox="1">
            <a:spLocks noChangeArrowheads="1"/>
          </p:cNvSpPr>
          <p:nvPr/>
        </p:nvSpPr>
        <p:spPr bwMode="auto">
          <a:xfrm>
            <a:off x="174625" y="1658938"/>
            <a:ext cx="1992313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966788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5813" indent="-303213" defTabSz="966788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8088" indent="-241300" defTabSz="966788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92275" indent="-242888" defTabSz="966788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4875" indent="-241300" defTabSz="966788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2075" indent="-2413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9275" indent="-2413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6475" indent="-2413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3675" indent="-2413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800">
                <a:latin typeface="Tahoma" panose="020B0604030504040204" pitchFamily="34" charset="0"/>
              </a:rPr>
              <a:t>Bergoglio (a.k.a. “Francis”) working for the damnation of un-baptized persons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800">
                <a:latin typeface="Tahoma" panose="020B0604030504040204" pitchFamily="34" charset="0"/>
              </a:rPr>
              <a:t>confirming “muslims” in their error</a:t>
            </a:r>
          </a:p>
        </p:txBody>
      </p:sp>
      <p:sp>
        <p:nvSpPr>
          <p:cNvPr id="2074" name="Text Box 54"/>
          <p:cNvSpPr txBox="1">
            <a:spLocks noChangeArrowheads="1"/>
          </p:cNvSpPr>
          <p:nvPr/>
        </p:nvSpPr>
        <p:spPr bwMode="auto">
          <a:xfrm>
            <a:off x="2630488" y="4776788"/>
            <a:ext cx="2058987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966788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5813" indent="-303213" defTabSz="966788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8088" indent="-241300" defTabSz="966788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92275" indent="-242888" defTabSz="966788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4875" indent="-241300" defTabSz="966788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2075" indent="-2413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9275" indent="-2413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6475" indent="-2413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3675" indent="-2413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800">
                <a:latin typeface="Tahoma" panose="020B0604030504040204" pitchFamily="34" charset="0"/>
              </a:rPr>
              <a:t>Ratzinger (a.k.a. “Benedict XVI”)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800">
                <a:latin typeface="Tahoma" panose="020B0604030504040204" pitchFamily="34" charset="0"/>
              </a:rPr>
              <a:t>working for the damnation of “muslims”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800">
                <a:latin typeface="Tahoma" panose="020B0604030504040204" pitchFamily="34" charset="0"/>
              </a:rPr>
              <a:t>confirming them in their error</a:t>
            </a:r>
          </a:p>
        </p:txBody>
      </p:sp>
      <p:sp>
        <p:nvSpPr>
          <p:cNvPr id="2075" name="Text Box 55"/>
          <p:cNvSpPr txBox="1">
            <a:spLocks noChangeArrowheads="1"/>
          </p:cNvSpPr>
          <p:nvPr/>
        </p:nvSpPr>
        <p:spPr bwMode="auto">
          <a:xfrm>
            <a:off x="63500" y="4776788"/>
            <a:ext cx="2212975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966788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5813" indent="-303213" defTabSz="966788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8088" indent="-241300" defTabSz="966788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92275" indent="-242888" defTabSz="966788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4875" indent="-241300" defTabSz="966788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2075" indent="-2413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9275" indent="-2413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6475" indent="-2413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3675" indent="-2413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800">
                <a:latin typeface="Tahoma" panose="020B0604030504040204" pitchFamily="34" charset="0"/>
              </a:rPr>
              <a:t>Ratzinger working for the damnation of “anglican” heretics. Rowan was former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800">
                <a:latin typeface="Tahoma" panose="020B0604030504040204" pitchFamily="34" charset="0"/>
              </a:rPr>
              <a:t>cult leader of the “church of England”</a:t>
            </a:r>
          </a:p>
        </p:txBody>
      </p:sp>
      <p:sp>
        <p:nvSpPr>
          <p:cNvPr id="2076" name="Text Box 56"/>
          <p:cNvSpPr txBox="1">
            <a:spLocks noChangeArrowheads="1"/>
          </p:cNvSpPr>
          <p:nvPr/>
        </p:nvSpPr>
        <p:spPr bwMode="auto">
          <a:xfrm>
            <a:off x="338138" y="6499225"/>
            <a:ext cx="1665287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966788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5813" indent="-303213" defTabSz="966788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8088" indent="-241300" defTabSz="966788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92275" indent="-242888" defTabSz="966788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4875" indent="-241300" defTabSz="966788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2075" indent="-2413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9275" indent="-2413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6475" indent="-2413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3675" indent="-2413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800">
                <a:latin typeface="Tahoma" panose="020B0604030504040204" pitchFamily="34" charset="0"/>
              </a:rPr>
              <a:t>Wojtyla (a.k.a. “John Paul II”) at the grave of Gandhi ... working for the damnation of “hindus”</a:t>
            </a:r>
          </a:p>
        </p:txBody>
      </p:sp>
      <p:sp>
        <p:nvSpPr>
          <p:cNvPr id="2077" name="Text Box 57"/>
          <p:cNvSpPr txBox="1">
            <a:spLocks noChangeArrowheads="1"/>
          </p:cNvSpPr>
          <p:nvPr/>
        </p:nvSpPr>
        <p:spPr bwMode="auto">
          <a:xfrm>
            <a:off x="2693988" y="6499225"/>
            <a:ext cx="1933575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966788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5813" indent="-303213" defTabSz="966788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8088" indent="-241300" defTabSz="966788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92275" indent="-242888" defTabSz="966788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4875" indent="-241300" defTabSz="966788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2075" indent="-2413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9275" indent="-2413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6475" indent="-2413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3675" indent="-2413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800">
                <a:latin typeface="Tahoma" panose="020B0604030504040204" pitchFamily="34" charset="0"/>
              </a:rPr>
              <a:t>Wojtyla working for the damnation of “lutheran” heretics, confirming them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800">
                <a:latin typeface="Tahoma" panose="020B0604030504040204" pitchFamily="34" charset="0"/>
              </a:rPr>
              <a:t>in their soul damning error</a:t>
            </a:r>
          </a:p>
        </p:txBody>
      </p:sp>
      <p:sp>
        <p:nvSpPr>
          <p:cNvPr id="2079" name="Text Box 59"/>
          <p:cNvSpPr txBox="1">
            <a:spLocks noChangeArrowheads="1"/>
          </p:cNvSpPr>
          <p:nvPr/>
        </p:nvSpPr>
        <p:spPr bwMode="auto">
          <a:xfrm rot="-5400000">
            <a:off x="1557338" y="5575300"/>
            <a:ext cx="1679575" cy="212725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/>
          <a:lstStyle>
            <a:lvl1pPr defTabSz="966788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5813" indent="-303213" defTabSz="966788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8088" indent="-241300" defTabSz="966788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92275" indent="-242888" defTabSz="966788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4875" indent="-241300" defTabSz="966788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2075" indent="-2413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9275" indent="-2413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6475" indent="-2413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3675" indent="-2413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00">
                <a:latin typeface="Tahoma" panose="020B0604030504040204" pitchFamily="34" charset="0"/>
              </a:rPr>
              <a:t>Catholic_Dogma_Providers@mail.com</a:t>
            </a:r>
          </a:p>
        </p:txBody>
      </p:sp>
      <p:sp>
        <p:nvSpPr>
          <p:cNvPr id="2080" name="Text Box 60"/>
          <p:cNvSpPr txBox="1">
            <a:spLocks noChangeArrowheads="1"/>
          </p:cNvSpPr>
          <p:nvPr/>
        </p:nvSpPr>
        <p:spPr bwMode="auto">
          <a:xfrm>
            <a:off x="1819275" y="6886575"/>
            <a:ext cx="105251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5813" indent="-303213" defTabSz="966788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8088" indent="-241300" defTabSz="966788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92275" indent="-242888" defTabSz="966788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4875" indent="-241300" defTabSz="966788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2075" indent="-2413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9275" indent="-2413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6475" indent="-2413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3675" indent="-2413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 b="1">
                <a:latin typeface="Tahoma" panose="020B0604030504040204" pitchFamily="34" charset="0"/>
              </a:rPr>
              <a:t>-  28  of  28  -</a:t>
            </a:r>
            <a:endParaRPr lang="en-US" altLang="en-US" sz="900">
              <a:latin typeface="Tahoma" panose="020B0604030504040204" pitchFamily="34" charset="0"/>
            </a:endParaRPr>
          </a:p>
        </p:txBody>
      </p:sp>
      <p:sp>
        <p:nvSpPr>
          <p:cNvPr id="2081" name="Text Box 61"/>
          <p:cNvSpPr txBox="1">
            <a:spLocks noChangeArrowheads="1"/>
          </p:cNvSpPr>
          <p:nvPr/>
        </p:nvSpPr>
        <p:spPr bwMode="auto">
          <a:xfrm>
            <a:off x="2072481" y="769938"/>
            <a:ext cx="727076" cy="723900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defTabSz="966788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5813" indent="-303213" defTabSz="966788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8088" indent="-241300" defTabSz="966788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92275" indent="-242888" defTabSz="966788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4875" indent="-241300" defTabSz="966788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2075" indent="-2413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9275" indent="-2413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6475" indent="-2413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3675" indent="-2413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00" dirty="0">
                <a:latin typeface="Tahoma" panose="020B0604030504040204" pitchFamily="34" charset="0"/>
              </a:rPr>
              <a:t>Download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00" dirty="0">
                <a:latin typeface="Tahoma" panose="020B0604030504040204" pitchFamily="34" charset="0"/>
              </a:rPr>
              <a:t>this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00" dirty="0">
                <a:latin typeface="Tahoma" panose="020B0604030504040204" pitchFamily="34" charset="0"/>
              </a:rPr>
              <a:t>booklet: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00" dirty="0">
                <a:latin typeface="Tahoma" panose="020B0604030504040204" pitchFamily="34" charset="0"/>
              </a:rPr>
              <a:t>Appendix A-1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00" dirty="0">
                <a:latin typeface="Tahoma" panose="020B0604030504040204" pitchFamily="34" charset="0"/>
              </a:rPr>
              <a:t>(of the site)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00" dirty="0">
                <a:latin typeface="Tahoma" panose="020B0604030504040204" pitchFamily="34" charset="0"/>
              </a:rPr>
              <a:t>Item 3</a:t>
            </a:r>
          </a:p>
        </p:txBody>
      </p:sp>
      <p:pic>
        <p:nvPicPr>
          <p:cNvPr id="2082" name="Picture 118"/>
          <p:cNvPicPr>
            <a:picLocks noChangeAspect="1" noChangeArrowheads="1"/>
          </p:cNvPicPr>
          <p:nvPr/>
        </p:nvPicPr>
        <p:blipFill>
          <a:blip r:embed="rId9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513" y="4192588"/>
            <a:ext cx="1520825" cy="9779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3" name="Picture 119"/>
          <p:cNvPicPr>
            <a:picLocks noChangeAspect="1" noChangeArrowheads="1"/>
          </p:cNvPicPr>
          <p:nvPr/>
        </p:nvPicPr>
        <p:blipFill>
          <a:blip r:embed="rId10">
            <a:lum bright="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" y="650875"/>
            <a:ext cx="1668463" cy="104775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4" name="Picture 121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850" y="2135188"/>
            <a:ext cx="1593850" cy="1074737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86" name="Text Box 59"/>
          <p:cNvSpPr txBox="1">
            <a:spLocks noChangeArrowheads="1"/>
          </p:cNvSpPr>
          <p:nvPr/>
        </p:nvSpPr>
        <p:spPr bwMode="auto">
          <a:xfrm rot="-5400000">
            <a:off x="1339850" y="3084513"/>
            <a:ext cx="2212975" cy="311150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defTabSz="966788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5813" indent="-303213" defTabSz="966788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8088" indent="-241300" defTabSz="966788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92275" indent="-242888" defTabSz="966788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4875" indent="-241300" defTabSz="966788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2075" indent="-2413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9275" indent="-2413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6475" indent="-2413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3675" indent="-2413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00">
                <a:latin typeface="Tahoma" panose="020B0604030504040204" pitchFamily="34" charset="0"/>
              </a:rPr>
              <a:t>The group names in this booklet ... are in “quotes” because they have ... no merit before God</a:t>
            </a:r>
          </a:p>
        </p:txBody>
      </p:sp>
      <p:sp>
        <p:nvSpPr>
          <p:cNvPr id="2087" name="Text Box 5"/>
          <p:cNvSpPr txBox="1">
            <a:spLocks noChangeArrowheads="1"/>
          </p:cNvSpPr>
          <p:nvPr/>
        </p:nvSpPr>
        <p:spPr bwMode="auto">
          <a:xfrm>
            <a:off x="4987925" y="107950"/>
            <a:ext cx="47815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966788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5813" indent="-303213" defTabSz="966788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8088" indent="-241300" defTabSz="966788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92275" indent="-242888" defTabSz="966788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4875" indent="-241300" defTabSz="966788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2075" indent="-2413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9275" indent="-2413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6475" indent="-2413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3675" indent="-2413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Tahoma" panose="020B0604030504040204" pitchFamily="34" charset="0"/>
              </a:rPr>
              <a:t>In </a:t>
            </a:r>
            <a:r>
              <a:rPr lang="en-US" altLang="en-US" sz="900" b="1" u="sng">
                <a:latin typeface="Tahoma" panose="020B0604030504040204" pitchFamily="34" charset="0"/>
              </a:rPr>
              <a:t>1914</a:t>
            </a:r>
            <a:r>
              <a:rPr lang="en-US" altLang="en-US" sz="900">
                <a:latin typeface="Tahoma" panose="020B0604030504040204" pitchFamily="34" charset="0"/>
              </a:rPr>
              <a:t> ... the Papacy fell vacant as a result of heresy (lying against Dogma) &gt; </a:t>
            </a:r>
            <a:r>
              <a:rPr lang="en-US" altLang="en-US" sz="800">
                <a:latin typeface="Tahoma" panose="020B0604030504040204" pitchFamily="34" charset="0"/>
              </a:rPr>
              <a:t>Section 20</a:t>
            </a:r>
          </a:p>
        </p:txBody>
      </p:sp>
      <p:sp>
        <p:nvSpPr>
          <p:cNvPr id="2088" name="Text Box 7"/>
          <p:cNvSpPr txBox="1">
            <a:spLocks noChangeArrowheads="1"/>
          </p:cNvSpPr>
          <p:nvPr/>
        </p:nvSpPr>
        <p:spPr bwMode="auto">
          <a:xfrm>
            <a:off x="4987925" y="304800"/>
            <a:ext cx="47434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966788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5813" indent="-303213" defTabSz="966788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8088" indent="-241300" defTabSz="966788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92275" indent="-242888" defTabSz="966788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4875" indent="-241300" defTabSz="966788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2075" indent="-2413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9275" indent="-2413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6475" indent="-2413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3675" indent="-2413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 dirty="0">
                <a:latin typeface="Tahoma" panose="020B0604030504040204" pitchFamily="34" charset="0"/>
              </a:rPr>
              <a:t>In </a:t>
            </a:r>
            <a:r>
              <a:rPr lang="en-US" altLang="en-US" sz="900" b="1" u="sng" dirty="0">
                <a:latin typeface="Tahoma" panose="020B0604030504040204" pitchFamily="34" charset="0"/>
              </a:rPr>
              <a:t>1965</a:t>
            </a:r>
            <a:r>
              <a:rPr lang="en-US" altLang="en-US" sz="900" dirty="0">
                <a:latin typeface="Tahoma" panose="020B0604030504040204" pitchFamily="34" charset="0"/>
              </a:rPr>
              <a:t> ... the Catholic Church loses all its physical properties by heresy &gt;</a:t>
            </a:r>
            <a:r>
              <a:rPr lang="en-US" altLang="en-US" sz="800" dirty="0">
                <a:latin typeface="Tahoma" panose="020B0604030504040204" pitchFamily="34" charset="0"/>
              </a:rPr>
              <a:t> Sections 12, 13</a:t>
            </a:r>
          </a:p>
        </p:txBody>
      </p:sp>
      <p:pic>
        <p:nvPicPr>
          <p:cNvPr id="2089" name="Picture 126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" y="3670300"/>
            <a:ext cx="1774825" cy="1135063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0" name="Picture 127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163" y="4191000"/>
            <a:ext cx="1290637" cy="979488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1" name="Picture 128"/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525" y="3656013"/>
            <a:ext cx="1460500" cy="113665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92" name="Text Box 32"/>
          <p:cNvSpPr txBox="1">
            <a:spLocks noChangeArrowheads="1"/>
          </p:cNvSpPr>
          <p:nvPr/>
        </p:nvSpPr>
        <p:spPr bwMode="auto">
          <a:xfrm>
            <a:off x="5040313" y="3717925"/>
            <a:ext cx="25876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966788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5813" indent="-303213" defTabSz="966788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8088" indent="-241300" defTabSz="966788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92275" indent="-242888" defTabSz="966788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4875" indent="-241300" defTabSz="966788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2075" indent="-2413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9275" indent="-2413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6475" indent="-2413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3675" indent="-2413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 b="1" dirty="0">
                <a:solidFill>
                  <a:srgbClr val="FF0000"/>
                </a:solidFill>
              </a:rPr>
              <a:t>*</a:t>
            </a:r>
          </a:p>
        </p:txBody>
      </p:sp>
      <p:pic>
        <p:nvPicPr>
          <p:cNvPr id="2093" name="Picture 1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525" y="974034"/>
            <a:ext cx="255587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4" name="Picture 1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650" y="974034"/>
            <a:ext cx="255587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5" name="Picture 1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2837" y="974034"/>
            <a:ext cx="2555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Text Box 9"/>
          <p:cNvSpPr txBox="1">
            <a:spLocks noChangeArrowheads="1"/>
          </p:cNvSpPr>
          <p:nvPr/>
        </p:nvSpPr>
        <p:spPr bwMode="auto">
          <a:xfrm>
            <a:off x="5260975" y="1548339"/>
            <a:ext cx="4191000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966788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5813" indent="-303213" defTabSz="966788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8088" indent="-241300" defTabSz="966788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92275" indent="-242888" defTabSz="966788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4875" indent="-241300" defTabSz="966788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2075" indent="-2413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9275" indent="-2413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6475" indent="-2413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3675" indent="-2413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700" b="1" dirty="0">
                <a:solidFill>
                  <a:srgbClr val="0000FF"/>
                </a:solidFill>
                <a:latin typeface="Palatino Linotype" panose="02040502050505030304" pitchFamily="18" charset="0"/>
              </a:rPr>
              <a:t>www.Gods</a:t>
            </a:r>
            <a:r>
              <a:rPr lang="en-US" altLang="en-US" sz="1700" b="1" dirty="0">
                <a:solidFill>
                  <a:srgbClr val="0019FF"/>
                </a:solidFill>
                <a:latin typeface="Palatino Linotype" panose="02040502050505030304" pitchFamily="18" charset="0"/>
              </a:rPr>
              <a:t>-Christian-Dogma.com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bright="30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77" y="2158909"/>
            <a:ext cx="1782104" cy="1041491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>
            <a:extLst>
              <a:ext uri="{FF2B5EF4-FFF2-40B4-BE49-F238E27FC236}">
                <a16:creationId xmlns:a16="http://schemas.microsoft.com/office/drawing/2014/main" id="{48DD67BE-35E1-428F-A277-505BD38F27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2827338"/>
            <a:ext cx="3997325" cy="1897062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6A3F111-A11D-4440-A9BD-83207B0A44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5700" y="379413"/>
            <a:ext cx="1366838" cy="553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966788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5813" indent="-303213" defTabSz="966788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8088" indent="-241300" defTabSz="966788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92275" indent="-242888" defTabSz="966788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4875" indent="-241300" defTabSz="966788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2075" indent="-241300" defTabSz="966788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9275" indent="-241300" defTabSz="966788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6475" indent="-241300" defTabSz="966788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3675" indent="-241300" defTabSz="966788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700" b="1">
                <a:solidFill>
                  <a:srgbClr val="000000"/>
                </a:solidFill>
                <a:latin typeface="Tahoma" panose="020B0604030504040204" pitchFamily="34" charset="0"/>
              </a:rPr>
              <a:t>1. St. Peter (33-67)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2. St. Linus   (67-76)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3. St. Anacletus   (76-88)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4. St. Clement I   (88-97)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5. St. Evaristus   (97-105)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6. St. Alexander I   (105-115)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7. St. Sixtus I   (115-125)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8. St. Telesphorus   (125-136)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9. St. Hyginus   (136-140)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10. St. Pius I   (140-155)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11. St. Anicetus   (155-166)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12. St. Soter   (166-175)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13. St. Eleutherius   (175-189)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14. St. Victor I   (189-199)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15. St. Zephyrinus   (199-217)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16. St. Callistus I   (217-22)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17. St. Urban I   (222-30)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18. St. Pontain   (230-35)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19. St. Anterus   (235-36)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20. St. Fabian   (236-50)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21. St. Cornelius   (251-53)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22. St. Lucius I   (253-54)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23. St. Stephen I   (254-257)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24. St. Sixtus II   (257-258)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25. St. Dionysius   (260-268)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26. St. Felix I   (269-274)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27. St. Eutychian   (275-283)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28. St. Caius   (283-296)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29. St. Marcellinus   (296-304)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30. St. Marcellus I   (308-309)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31. St. Eusebius   (309 or 310)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32. St. Miltiades   (311-14)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33. St. Sylvester I   (314-35)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34. St. Marcus   (336)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35. St. Julius I   (337-52)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36. Liberius   (352-66)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37. St. Damasus I   (366-83)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38. St. Siricius   (384-99)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39. St. Anastasius I   (399-401)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40. St. Innocent I   (401-17)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41. St. Zosimus   (417-18)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42. St. Boniface I   (418-22)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43. St. Celestine I   (422-32)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44. St. Sixtus III   (432-40)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45. St. Leo I   (440-61)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46. St. Hilarius   (461-68)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47. St. Simplicius   (468-83)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48. St. Felix III (II)   (483-92)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49. St. Gelasius I   (492-96)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50. Anastasius II   (496-98)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51. St. Symmachus   (498-514)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52. St. Hormisdas   (514-23)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53. St. John I   (523-26)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54. St. Felix IV (III)   (526-30)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55. Boniface II   (530-32)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56. John II   (533-35)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57. St. Agapetus I   (535-36)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58. St. Silverius   (536-37)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59. Vigilius   (537-55)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60. Pelagius I   (556-61)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61. John III   (561-74)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62. Benedict I   (575-79)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63. Pelagius II   (579-90)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64. St. Gregory I   (590-604)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65. Sabinian   (604-606)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66. Boniface III   (607)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67. St. Boniface IV   (608-15)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68. St. Deusdedit   (615-18)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69. Boniface V   (619-25)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70. “Honorius I” - fell into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heresy see Constantinople III</a:t>
            </a:r>
            <a:endParaRPr lang="en-US" altLang="en-US" sz="500" b="1">
              <a:latin typeface="Tahoma" panose="020B0604030504040204" pitchFamily="34" charset="0"/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A2F4142-EE7B-4231-9CFA-3BEA963DB1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3788" y="393700"/>
            <a:ext cx="1314450" cy="542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966788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5813" indent="-303213" defTabSz="966788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8088" indent="-241300" defTabSz="966788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92275" indent="-242888" defTabSz="966788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4875" indent="-241300" defTabSz="966788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2075" indent="-241300" defTabSz="966788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9275" indent="-241300" defTabSz="966788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6475" indent="-241300" defTabSz="966788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3675" indent="-241300" defTabSz="966788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71. Severinus   (640)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72. John IV   (640-42)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73. Theodore I   (642-49)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74. St. Martin I   (649-55)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75. St. Eugene I   (655-57)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76. St. Vitalian   (657-72)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77. Adeodatus (II)   (672-76)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78. Donus   (676-78)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79. St. Agatho   (678-81)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80. St. Leo II   (682-83)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81. St. Benedict II   (684-85)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82. John V   (685-86)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83. Conon   (686-87)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84. St. Sergius I   (687-701)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85. John VI   (701-05)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86. John VII   (705-07)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87. Sisinnius   (708)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88. Constantine   (708-15)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89. St. Gregory II   (715-31)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90. St. Gregory III   (731-41)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91. St. Zachary   (741-52)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92. Stephen II   (752)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93. Stephen III   (752-57)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94. St. Paul I   (757-67)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95. Stephen IV   (767-72)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96. Adrian I   (772-95)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97. St. Leo III   (795-816)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98. Stephen V   (816-17)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99. St. Paschal I   (817-24)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100. Eugene II   (824-27)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101. Valentine   (827)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102. Gregory IV   (827-44)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103. Sergius II   (844-47)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104. St. Leo IV   (847-55)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105. Benedict III   (855-58)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106. St. Nicholas I   (858-67)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107. Adrian II   (867-72)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108. John VIII   (872-82)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109. Marinus I   (882-84)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110. St. Adrian III   (884-85)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111. Stephen VI   (885-91)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112. Formosus   (891-96)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113. Boniface VI   (896)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114. Stephen VII   (896-97)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115. Romanus   (897)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116. Theodore II   (897)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117. John IX   (898-900)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118. Benedict IV   (900-03)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119. Leo V   (903)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120. Sergius III   (904-11)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121. Anastasius III   (911-13)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122. Lando   (913-14)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123. John X   (914-28)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124. Leo VI   (928)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125. Stephen VIII   (929-31)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126. John XI   (931-35)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127. Leo VII   (936-39)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128. Stephen IX   (939-42)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129. Marinus II   (942-46)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130. Agapetus II   (946-55)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131. John XII   (955-63)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132. Leo VIII   (963-64)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133. Benedict V   (964)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134. John XIII   (965-72)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135. Benedict VI   (973-74)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136. Benedict VII   (974-83)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137. John XIV   (983-84)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138. John XV   (985-96)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139. Gregory V   (996-99)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140. Sylvester II   (999-1003)</a:t>
            </a:r>
            <a:endParaRPr lang="en-US" altLang="en-US" sz="500" b="1">
              <a:latin typeface="Tahoma" panose="020B0604030504040204" pitchFamily="34" charset="0"/>
            </a:endParaRP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1B882FAD-CF17-4CEC-BF50-A0FDFF0518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8688" y="393700"/>
            <a:ext cx="1458912" cy="542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966788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5813" indent="-303213" defTabSz="966788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8088" indent="-241300" defTabSz="966788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92275" indent="-242888" defTabSz="966788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4875" indent="-241300" defTabSz="966788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2075" indent="-241300" defTabSz="966788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9275" indent="-241300" defTabSz="966788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6475" indent="-241300" defTabSz="966788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3675" indent="-241300" defTabSz="966788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141. John XVII   (1003)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142. John XVIII   (1003-09)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143. Sergius IV   (1009-12)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144. Benedict VIII   (1012-24)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145. John XIX   (1024-32)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146. Benedict IX   (1032-45)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        Appears three times,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        he was restored twice.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147. Sylvester III   (1045)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148. Benedict IX   (1045)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149. Gregory VI   (1045-46)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150. Clement II   (1046-47)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151. Benedict IX   (1047-1048)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152. Damasus II   (1048)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153. St. Leo IX   (1049-54)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154. Victor II   (1055-57)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155. Stephen X   (1057-58)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156. Nicholas II   (1058-61)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157. Alexander II   (1061-73)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158. St. Gregory VII   (1073-85)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159. Bl. Victor III   (1086-87)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160. Bl. Urban II   (1088-99)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161. Paschal II   (1099-1118)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162. Gelasius II   (1118-19)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163. Callistus II   (1119-24)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164. Honorius II   (1124-30)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165. Innocent II   (1130-43)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166. Celestine II   (1143-44)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167. Lucius II   (1144-45)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168. Bl. Eugene III   (1145-53)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169. Anastasius IV   (1153-54)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170. Adrian IV   (1154-59)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171. Alexander III   (1159-81)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172. Lucius III   (1181-85)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173. Urban III   (1185-87)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174. Gregory VIII   (1187)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175. Clement III   (1187-91)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176. Celestine III   (1191-98)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177. Innocent III   (1198-1216)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178. Honorius III   (1216-27)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179. Gregory IX   (1227-41)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180. Celestine IV   (1241)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181. Innocent IV   (1243-54)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182. Alexander IV   (1254-61)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183. Urban IV   (1261-64)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184. Clement IV   (1265-68)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185. Bl. Gregory X   (1271-76)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186. Bl. Innocent V   (1276)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187. Adrian V   (1276)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188. John XXI   (1276-77)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189. Nicholas III   (1277-80)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190. Martin IV   (1281-85)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191. Honorius IV   (1285-87)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192. Nicholas IV   (1288-92)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193. St. Celestine V   (1294)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194. Boniface VIII   (1294-1303)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195. Bl. Benedict XI   (1303-04)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196. Clement V   (1305-14)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197. John XXII   (1316-34)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198. Benedict XII   (1334-42)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199. Clement VI   (1342-52)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200. Innocent VI   (1352-62)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201. Blessed Urban V   (1362-70)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202. Gregory XI   (1370-78)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203. Urban VI   (1378-89)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204. Boniface IX   (1389-1404)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205. Innocent VII   (1404-06)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206. Gregory XII   (1406-15)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207. Martin V   (1417-31)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208. Eugene IV   (1431-47)</a:t>
            </a:r>
            <a:endParaRPr lang="en-US" altLang="en-US" sz="500" b="1">
              <a:latin typeface="Tahoma" panose="020B0604030504040204" pitchFamily="34" charset="0"/>
            </a:endParaRP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F698FA15-39CD-4C83-BE41-2C31CD861D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0738" y="393700"/>
            <a:ext cx="1471612" cy="481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966788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5813" indent="-303213" defTabSz="966788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8088" indent="-241300" defTabSz="966788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92275" indent="-242888" defTabSz="966788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4875" indent="-241300" defTabSz="966788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2075" indent="-241300" defTabSz="966788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9275" indent="-241300" defTabSz="966788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6475" indent="-241300" defTabSz="966788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3675" indent="-241300" defTabSz="966788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209. Nicholas V   (1447-55)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210. Callistus III   (1455-58)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211. Pius II   (1458-64)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212. Paul II   (1464-71)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213. Sixtus IV   (1471-84)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214. Innocent VIII   (1484-92)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215. Alexander VI   (1492-1503)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216. Pius III   (1503)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217. Julius II   (1503-13)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218. Leo X   (1513-21)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219. Adrian VI   (1522-23)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220. Clement VII   (1523-34)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221. Paul III   (1534-49)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222. Julius III   (1550-55)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223. Marcellus II   (1555)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224. Paul IV   (1555-59)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225. Pius IV   (1559-65)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226. St. Pius V   (1566-72)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227. Gregory XIII   (1572-85)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228. Sixtus V   (1585-90)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229. Urban VII   (1590)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230. Gregory XIV   (1590-91)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231. Innocent IX   (1591)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232. Clement VIII   (1592-1605)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233. Leo XI   (1605)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234. Paul V   (1605-21)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235. Gregory XV   (1621-23)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236. Urban VIII   (1623-44)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237. Innocent X   (1644-55)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238. Alexander VII   (1655-67)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239. Clement IX   (1667-69)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240. Clement X   (1670-76)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241. Bl. Innocent XI   (1676-89)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242. Alexander VIII   (1689-91)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243. Innocent XII   (1691-1700)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244. Clement XI   (1700-21)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245. Innocent XIII   (1721-24)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246. Benedict XIII   (1724-30)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247. Clement XII   (1730-40)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248. Benedict XIV   (1740-58)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249. Clement XIII   (1758-69)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250. Clement XIV   (1769-74)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251. Pius VI   (1775-99)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252. Pius VII   (1800-23)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253. Leo XII   (1823-29)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254. Pius VIII   (1829-30)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255. Gregory XVI   (1831-46)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256. Pius IX   (1846-78)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257. Leo XIII   (1878-1903)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258. Pius X   (1903-14)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n-US" sz="500" b="1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   </a:t>
            </a:r>
            <a:r>
              <a:rPr lang="en-US" altLang="en-US" sz="500" b="1" i="1">
                <a:solidFill>
                  <a:srgbClr val="000000"/>
                </a:solidFill>
                <a:latin typeface="Tahoma" panose="020B0604030504040204" pitchFamily="34" charset="0"/>
              </a:rPr>
              <a:t>Papacy falls vacant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" b="1" i="1">
                <a:solidFill>
                  <a:srgbClr val="000000"/>
                </a:solidFill>
                <a:latin typeface="Tahoma" panose="020B0604030504040204" pitchFamily="34" charset="0"/>
              </a:rPr>
              <a:t>   because of heresy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- - -  “Benedict XV”   (1914-22)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- - -  “Pius XI”   (1922-39)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- - -  “Pius XII”   (1939-58)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- - -  “John XXIII”   (1958-63)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- - -  “Paul VI”   (1963-78)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- - -  “John Paul I”   (1978)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- - -  “John Paul II”   (1978-2005)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- - -  “Benedict XVI”   (2005-2013)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00" b="1">
                <a:solidFill>
                  <a:srgbClr val="000000"/>
                </a:solidFill>
                <a:latin typeface="Tahoma" panose="020B0604030504040204" pitchFamily="34" charset="0"/>
              </a:rPr>
              <a:t>- - -  “Francis”   (2013 - )</a:t>
            </a:r>
          </a:p>
        </p:txBody>
      </p:sp>
      <p:sp>
        <p:nvSpPr>
          <p:cNvPr id="7" name="Text Box 11">
            <a:extLst>
              <a:ext uri="{FF2B5EF4-FFF2-40B4-BE49-F238E27FC236}">
                <a16:creationId xmlns:a16="http://schemas.microsoft.com/office/drawing/2014/main" id="{99CC066C-F02C-4404-8CB9-45F14E12A5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2713" y="47625"/>
            <a:ext cx="4316412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966788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5813" indent="-303213" defTabSz="966788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8088" indent="-241300" defTabSz="966788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92275" indent="-242888" defTabSz="966788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4875" indent="-241300" defTabSz="966788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2075" indent="-241300" defTabSz="966788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9275" indent="-241300" defTabSz="966788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6475" indent="-241300" defTabSz="966788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3675" indent="-241300" defTabSz="966788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 b="1">
                <a:latin typeface="Tahoma" panose="020B0604030504040204" pitchFamily="34" charset="0"/>
              </a:rPr>
              <a:t>The continuity ... of the Catholic Church. List of Popes ... the Papacy fell</a:t>
            </a:r>
            <a:r>
              <a:rPr lang="en-US" altLang="en-US" sz="900">
                <a:latin typeface="Tahoma" panose="020B0604030504040204" pitchFamily="34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 b="1">
                <a:latin typeface="Tahoma" panose="020B0604030504040204" pitchFamily="34" charset="0"/>
              </a:rPr>
              <a:t>vacant by heresy in 1914.   Proofs on Sections 12, 20, 20.1, 20.2</a:t>
            </a:r>
            <a:r>
              <a:rPr lang="en-US" altLang="en-US" sz="900">
                <a:latin typeface="Tahoma" panose="020B0604030504040204" pitchFamily="34" charset="0"/>
              </a:rPr>
              <a:t> </a:t>
            </a:r>
          </a:p>
        </p:txBody>
      </p:sp>
      <p:sp>
        <p:nvSpPr>
          <p:cNvPr id="8" name="Text Box 12">
            <a:extLst>
              <a:ext uri="{FF2B5EF4-FFF2-40B4-BE49-F238E27FC236}">
                <a16:creationId xmlns:a16="http://schemas.microsoft.com/office/drawing/2014/main" id="{D81E661C-0F0F-43E4-B93D-F502901CFE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0738" y="5227638"/>
            <a:ext cx="1209675" cy="639762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defTabSz="966788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5813" indent="-303213" defTabSz="966788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8088" indent="-241300" defTabSz="966788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92275" indent="-242888" defTabSz="966788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4875" indent="-241300" defTabSz="966788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2075" indent="-241300" defTabSz="966788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9275" indent="-241300" defTabSz="966788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6475" indent="-241300" defTabSz="966788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3675" indent="-241300" defTabSz="966788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00" b="1">
                <a:latin typeface="Tahoma" panose="020B0604030504040204" pitchFamily="34" charset="0"/>
              </a:rPr>
              <a:t>The vatican-2 heretic cult (founded in 1965) does not have the Office of the Papacy ... only God’s Catholic Church (founded in 33 A.D.) has the Papacy</a:t>
            </a:r>
          </a:p>
        </p:txBody>
      </p:sp>
      <p:sp>
        <p:nvSpPr>
          <p:cNvPr id="9" name="Text Box 13">
            <a:extLst>
              <a:ext uri="{FF2B5EF4-FFF2-40B4-BE49-F238E27FC236}">
                <a16:creationId xmlns:a16="http://schemas.microsoft.com/office/drawing/2014/main" id="{4D401DE8-6EBD-4ECB-8565-C67E7E1AA8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0013" y="6915150"/>
            <a:ext cx="1414462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5813" indent="-303213" defTabSz="966788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8088" indent="-241300" defTabSz="966788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92275" indent="-242888" defTabSz="966788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4875" indent="-241300" defTabSz="966788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2075" indent="-241300" defTabSz="966788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9275" indent="-241300" defTabSz="966788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6475" indent="-241300" defTabSz="966788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3675" indent="-241300" defTabSz="966788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 b="1">
                <a:latin typeface="Tahoma" panose="020B0604030504040204" pitchFamily="34" charset="0"/>
              </a:rPr>
              <a:t>-  27  of  28  -</a:t>
            </a:r>
            <a:endParaRPr lang="en-US" altLang="en-US" sz="900">
              <a:latin typeface="Tahoma" panose="020B0604030504040204" pitchFamily="34" charset="0"/>
            </a:endParaRP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9ECAA157-79E4-4C30-A7F6-B97C07298F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25" y="85725"/>
            <a:ext cx="38957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966788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5813" indent="-303213" defTabSz="966788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8088" indent="-241300" defTabSz="966788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92275" indent="-242888" defTabSz="966788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4875" indent="-241300" defTabSz="966788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2075" indent="-241300" defTabSz="966788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9275" indent="-241300" defTabSz="966788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6475" indent="-241300" defTabSz="966788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3675" indent="-241300" defTabSz="966788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b="1">
                <a:latin typeface="Tahoma" panose="020B0604030504040204" pitchFamily="34" charset="0"/>
              </a:rPr>
              <a:t>To understand the supernatural Order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b="1">
                <a:latin typeface="Tahoma" panose="020B0604030504040204" pitchFamily="34" charset="0"/>
              </a:rPr>
              <a:t>(that which pertains to Heaven and Hell, good and evil) ...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b="1">
                <a:latin typeface="Tahoma" panose="020B0604030504040204" pitchFamily="34" charset="0"/>
              </a:rPr>
              <a:t>one </a:t>
            </a:r>
            <a:r>
              <a:rPr lang="en-US" altLang="en-US" sz="1000" b="1" u="sng">
                <a:latin typeface="Tahoma" panose="020B0604030504040204" pitchFamily="34" charset="0"/>
              </a:rPr>
              <a:t>must</a:t>
            </a:r>
            <a:r>
              <a:rPr lang="en-US" altLang="en-US" sz="1000" b="1">
                <a:latin typeface="Tahoma" panose="020B0604030504040204" pitchFamily="34" charset="0"/>
              </a:rPr>
              <a:t> understand Original Sin ...</a:t>
            </a:r>
          </a:p>
        </p:txBody>
      </p:sp>
      <p:sp>
        <p:nvSpPr>
          <p:cNvPr id="11" name="Text Box 15">
            <a:extLst>
              <a:ext uri="{FF2B5EF4-FFF2-40B4-BE49-F238E27FC236}">
                <a16:creationId xmlns:a16="http://schemas.microsoft.com/office/drawing/2014/main" id="{BB9280D4-4AA1-4204-BF77-CF1D2FB752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188" y="649288"/>
            <a:ext cx="4522787" cy="163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966788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5813" indent="-303213" defTabSz="966788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8088" indent="-241300" defTabSz="966788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92275" indent="-242888" defTabSz="966788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4875" indent="-241300" defTabSz="966788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2075" indent="-241300" defTabSz="966788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9275" indent="-241300" defTabSz="966788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6475" indent="-241300" defTabSz="966788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3675" indent="-241300" defTabSz="966788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 b="1">
                <a:latin typeface="Tahoma" panose="020B0604030504040204" pitchFamily="34" charset="0"/>
              </a:rPr>
              <a:t>1.</a:t>
            </a:r>
            <a:r>
              <a:rPr lang="en-US" altLang="en-US" sz="900">
                <a:latin typeface="Tahoma" panose="020B0604030504040204" pitchFamily="34" charset="0"/>
              </a:rPr>
              <a:t> Original Sin did </a:t>
            </a:r>
            <a:r>
              <a:rPr lang="en-US" altLang="en-US" sz="900" u="sng">
                <a:latin typeface="Tahoma" panose="020B0604030504040204" pitchFamily="34" charset="0"/>
              </a:rPr>
              <a:t>close</a:t>
            </a:r>
            <a:r>
              <a:rPr lang="en-US" altLang="en-US" sz="900">
                <a:latin typeface="Tahoma" panose="020B0604030504040204" pitchFamily="34" charset="0"/>
              </a:rPr>
              <a:t> Heaven (temporarily) for all men (see citations below) ...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Tahoma" panose="020B0604030504040204" pitchFamily="34" charset="0"/>
              </a:rPr>
              <a:t>leaving Hell as the only possible destination for men’s souls.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700" b="1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 b="1">
                <a:latin typeface="Tahoma" panose="020B0604030504040204" pitchFamily="34" charset="0"/>
              </a:rPr>
              <a:t>2.</a:t>
            </a:r>
            <a:r>
              <a:rPr lang="en-US" altLang="en-US" sz="900">
                <a:latin typeface="Tahoma" panose="020B0604030504040204" pitchFamily="34" charset="0"/>
              </a:rPr>
              <a:t> Original Sin ... is generationally transmitted ... human souls are in the same shape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Tahoma" panose="020B0604030504040204" pitchFamily="34" charset="0"/>
              </a:rPr>
              <a:t>as the material body (Council of Vienne - Decree 1, Council of Florence - Session 8).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Tahoma" panose="020B0604030504040204" pitchFamily="34" charset="0"/>
              </a:rPr>
              <a:t>It is the soul that animates the material body.</a:t>
            </a:r>
            <a:endParaRPr lang="en-US" altLang="en-US" sz="900" b="1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700" b="1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 b="1">
                <a:latin typeface="Tahoma" panose="020B0604030504040204" pitchFamily="34" charset="0"/>
              </a:rPr>
              <a:t>3.</a:t>
            </a:r>
            <a:r>
              <a:rPr lang="en-US" altLang="en-US" sz="900">
                <a:latin typeface="Tahoma" panose="020B0604030504040204" pitchFamily="34" charset="0"/>
              </a:rPr>
              <a:t> Original Sin is the reason for death, disease, and the loss of integrity among men.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700" b="1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 b="1">
                <a:latin typeface="Tahoma" panose="020B0604030504040204" pitchFamily="34" charset="0"/>
              </a:rPr>
              <a:t>4.</a:t>
            </a:r>
            <a:r>
              <a:rPr lang="en-US" altLang="en-US" sz="900">
                <a:latin typeface="Tahoma" panose="020B0604030504040204" pitchFamily="34" charset="0"/>
              </a:rPr>
              <a:t> God re-opened Heaven in </a:t>
            </a:r>
            <a:r>
              <a:rPr lang="en-US" altLang="en-US" sz="900" u="sng">
                <a:latin typeface="Tahoma" panose="020B0604030504040204" pitchFamily="34" charset="0"/>
              </a:rPr>
              <a:t>one</a:t>
            </a:r>
            <a:r>
              <a:rPr lang="en-US" altLang="en-US" sz="900">
                <a:latin typeface="Tahoma" panose="020B0604030504040204" pitchFamily="34" charset="0"/>
              </a:rPr>
              <a:t> prescribed way ... believing the Catholic Dogma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Tahoma" panose="020B0604030504040204" pitchFamily="34" charset="0"/>
              </a:rPr>
              <a:t>and being baptized in water to remit Original Sin. He did not re-open Heaven by the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Tahoma" panose="020B0604030504040204" pitchFamily="34" charset="0"/>
              </a:rPr>
              <a:t>man-made heresies or by the man-made groups of un-baptized persons.</a:t>
            </a:r>
          </a:p>
        </p:txBody>
      </p:sp>
      <p:sp>
        <p:nvSpPr>
          <p:cNvPr id="12" name="Text Box 16">
            <a:extLst>
              <a:ext uri="{FF2B5EF4-FFF2-40B4-BE49-F238E27FC236}">
                <a16:creationId xmlns:a16="http://schemas.microsoft.com/office/drawing/2014/main" id="{56229118-A386-4401-AF7C-030EF516D1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677" y="2968625"/>
            <a:ext cx="3995004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966788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5813" indent="-303213" defTabSz="966788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8088" indent="-241300" defTabSz="966788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92275" indent="-242888" defTabSz="966788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4875" indent="-241300" defTabSz="966788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2075" indent="-241300" defTabSz="966788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9275" indent="-241300" defTabSz="966788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6475" indent="-241300" defTabSz="966788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3675" indent="-241300" defTabSz="966788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 b="1" dirty="0">
                <a:latin typeface="Tahoma" panose="020B0604030504040204" pitchFamily="34" charset="0"/>
              </a:rPr>
              <a:t>Catholic Faith (pre-fulfillment) writing of Ecclesiastes 9:3 &gt; </a:t>
            </a:r>
            <a:br>
              <a:rPr lang="en-US" altLang="en-US" sz="800" dirty="0">
                <a:latin typeface="Tahoma" panose="020B0604030504040204" pitchFamily="34" charset="0"/>
              </a:rPr>
            </a:br>
            <a:r>
              <a:rPr lang="en-US" altLang="en-US" sz="800" dirty="0">
                <a:latin typeface="Tahoma" panose="020B0604030504040204" pitchFamily="34" charset="0"/>
              </a:rPr>
              <a:t>“This is a very great evil among all things that are done under the sun, that the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 u="sng" dirty="0">
                <a:latin typeface="Tahoma" panose="020B0604030504040204" pitchFamily="34" charset="0"/>
              </a:rPr>
              <a:t>same things happen to all men</a:t>
            </a:r>
            <a:r>
              <a:rPr lang="en-US" altLang="en-US" sz="800" dirty="0">
                <a:latin typeface="Tahoma" panose="020B0604030504040204" pitchFamily="34" charset="0"/>
              </a:rPr>
              <a:t> ... they </a:t>
            </a:r>
            <a:r>
              <a:rPr lang="en-US" altLang="en-US" sz="800" u="sng" dirty="0">
                <a:latin typeface="Tahoma" panose="020B0604030504040204" pitchFamily="34" charset="0"/>
              </a:rPr>
              <a:t>shall be</a:t>
            </a:r>
            <a:r>
              <a:rPr lang="en-US" altLang="en-US" sz="800" dirty="0">
                <a:latin typeface="Tahoma" panose="020B0604030504040204" pitchFamily="34" charset="0"/>
              </a:rPr>
              <a:t> brought down to Hell.”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800" b="1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 b="1" dirty="0">
                <a:latin typeface="Tahoma" panose="020B0604030504040204" pitchFamily="34" charset="0"/>
              </a:rPr>
              <a:t>Catholic Faith (pre-fulfillment) writing of Psalm 88:49 &gt; </a:t>
            </a:r>
            <a:br>
              <a:rPr lang="en-US" altLang="en-US" sz="800" dirty="0">
                <a:latin typeface="Tahoma" panose="020B0604030504040204" pitchFamily="34" charset="0"/>
              </a:rPr>
            </a:br>
            <a:r>
              <a:rPr lang="en-US" altLang="en-US" sz="800" dirty="0">
                <a:latin typeface="Tahoma" panose="020B0604030504040204" pitchFamily="34" charset="0"/>
              </a:rPr>
              <a:t>“</a:t>
            </a:r>
            <a:r>
              <a:rPr lang="en-US" altLang="en-US" sz="800" u="sng" dirty="0">
                <a:latin typeface="Tahoma" panose="020B0604030504040204" pitchFamily="34" charset="0"/>
              </a:rPr>
              <a:t>Who</a:t>
            </a:r>
            <a:r>
              <a:rPr lang="en-US" altLang="en-US" sz="800" dirty="0">
                <a:latin typeface="Tahoma" panose="020B0604030504040204" pitchFamily="34" charset="0"/>
              </a:rPr>
              <a:t> is the man that shall live, and not see death: that shall deliver his soul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 dirty="0">
                <a:latin typeface="Tahoma" panose="020B0604030504040204" pitchFamily="34" charset="0"/>
              </a:rPr>
              <a:t>from the </a:t>
            </a:r>
            <a:r>
              <a:rPr lang="en-US" altLang="en-US" sz="800" u="sng" dirty="0">
                <a:latin typeface="Tahoma" panose="020B0604030504040204" pitchFamily="34" charset="0"/>
              </a:rPr>
              <a:t>hand of Hell</a:t>
            </a:r>
            <a:r>
              <a:rPr lang="en-US" altLang="en-US" sz="800" dirty="0">
                <a:latin typeface="Tahoma" panose="020B0604030504040204" pitchFamily="34" charset="0"/>
              </a:rPr>
              <a:t> ?”</a:t>
            </a:r>
            <a:endParaRPr lang="en-US" altLang="en-US" sz="800" b="1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800" b="1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 b="1" dirty="0">
                <a:latin typeface="Tahoma" panose="020B0604030504040204" pitchFamily="34" charset="0"/>
              </a:rPr>
              <a:t>Catholic Faith (pre-fulfillment) writing of Isaias 5:14 &gt;</a:t>
            </a:r>
            <a:br>
              <a:rPr lang="en-US" altLang="en-US" sz="800" dirty="0">
                <a:latin typeface="Tahoma" panose="020B0604030504040204" pitchFamily="34" charset="0"/>
              </a:rPr>
            </a:br>
            <a:r>
              <a:rPr lang="en-US" altLang="en-US" sz="800" dirty="0">
                <a:latin typeface="Tahoma" panose="020B0604030504040204" pitchFamily="34" charset="0"/>
              </a:rPr>
              <a:t>“Hell enlarged her soul ... and their strong ones, and their people, and their high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 dirty="0">
                <a:latin typeface="Tahoma" panose="020B0604030504040204" pitchFamily="34" charset="0"/>
              </a:rPr>
              <a:t>and glorious ones </a:t>
            </a:r>
            <a:r>
              <a:rPr lang="en-US" altLang="en-US" sz="800" u="sng" dirty="0">
                <a:latin typeface="Tahoma" panose="020B0604030504040204" pitchFamily="34" charset="0"/>
              </a:rPr>
              <a:t>shall go down</a:t>
            </a:r>
            <a:r>
              <a:rPr lang="en-US" altLang="en-US" sz="800" dirty="0">
                <a:latin typeface="Tahoma" panose="020B0604030504040204" pitchFamily="34" charset="0"/>
              </a:rPr>
              <a:t> into it.”</a:t>
            </a:r>
            <a:r>
              <a:rPr lang="en-US" altLang="en-US" sz="800" dirty="0">
                <a:solidFill>
                  <a:srgbClr val="3333FF"/>
                </a:solidFill>
                <a:latin typeface="Tahoma" panose="020B060403050404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800" dirty="0">
              <a:solidFill>
                <a:srgbClr val="3333FF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 b="1" dirty="0">
                <a:latin typeface="Tahoma" panose="020B0604030504040204" pitchFamily="34" charset="0"/>
              </a:rPr>
              <a:t>More &gt; www.Gods-Catholic-Dogma.com &gt; Sections: Introduction and 7.2</a:t>
            </a:r>
          </a:p>
        </p:txBody>
      </p:sp>
      <p:sp>
        <p:nvSpPr>
          <p:cNvPr id="13" name="Text Box 17">
            <a:extLst>
              <a:ext uri="{FF2B5EF4-FFF2-40B4-BE49-F238E27FC236}">
                <a16:creationId xmlns:a16="http://schemas.microsoft.com/office/drawing/2014/main" id="{3422EEB1-073A-4863-AF45-F1235E2497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5763" y="2289175"/>
            <a:ext cx="17049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966788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5813" indent="-303213" defTabSz="966788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8088" indent="-241300" defTabSz="966788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92275" indent="-242888" defTabSz="966788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4875" indent="-241300" defTabSz="966788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2075" indent="-241300" defTabSz="966788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9275" indent="-241300" defTabSz="966788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6475" indent="-241300" defTabSz="966788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3675" indent="-241300" defTabSz="966788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~          ~          ~</a:t>
            </a:r>
          </a:p>
        </p:txBody>
      </p:sp>
      <p:sp>
        <p:nvSpPr>
          <p:cNvPr id="14" name="Text Box 19">
            <a:extLst>
              <a:ext uri="{FF2B5EF4-FFF2-40B4-BE49-F238E27FC236}">
                <a16:creationId xmlns:a16="http://schemas.microsoft.com/office/drawing/2014/main" id="{C6AA6415-2526-49A9-BFAA-984AD67AC6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988" y="4787900"/>
            <a:ext cx="46259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966788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5813" indent="-303213" defTabSz="966788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8088" indent="-241300" defTabSz="966788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92275" indent="-242888" defTabSz="966788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4875" indent="-241300" defTabSz="966788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2075" indent="-241300" defTabSz="966788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9275" indent="-241300" defTabSz="966788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6475" indent="-241300" defTabSz="966788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3675" indent="-241300" defTabSz="966788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 b="1">
                <a:latin typeface="Tahoma" panose="020B0604030504040204" pitchFamily="34" charset="0"/>
              </a:rPr>
              <a:t>Note: During Old Testament times ... </a:t>
            </a:r>
            <a:r>
              <a:rPr lang="en-US" altLang="en-US" sz="800">
                <a:latin typeface="Tahoma" panose="020B0604030504040204" pitchFamily="34" charset="0"/>
              </a:rPr>
              <a:t>People descended into two different Sections of Hell ...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>
                <a:latin typeface="Tahoma" panose="020B0604030504040204" pitchFamily="34" charset="0"/>
              </a:rPr>
              <a:t>(1) Limbo (Abraham’s bosom) and (2) the Hell of the damned. The souls of the Old Testament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>
                <a:latin typeface="Tahoma" panose="020B0604030504040204" pitchFamily="34" charset="0"/>
              </a:rPr>
              <a:t>justified people went to Heaven after the Catholic Church was founded in 33 A.D.  The manner by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>
                <a:latin typeface="Tahoma" panose="020B0604030504040204" pitchFamily="34" charset="0"/>
              </a:rPr>
              <a:t>which persons were justified in the Old Testament is on Section 138 of the site.</a:t>
            </a:r>
          </a:p>
        </p:txBody>
      </p:sp>
      <p:sp>
        <p:nvSpPr>
          <p:cNvPr id="15" name="Text Box 20">
            <a:extLst>
              <a:ext uri="{FF2B5EF4-FFF2-40B4-BE49-F238E27FC236}">
                <a16:creationId xmlns:a16="http://schemas.microsoft.com/office/drawing/2014/main" id="{812ECD0C-882E-4DFC-8447-7522378AC4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5763" y="5381625"/>
            <a:ext cx="15668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966788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5813" indent="-303213" defTabSz="966788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8088" indent="-241300" defTabSz="966788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92275" indent="-242888" defTabSz="966788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4875" indent="-241300" defTabSz="966788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2075" indent="-241300" defTabSz="966788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9275" indent="-241300" defTabSz="966788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6475" indent="-241300" defTabSz="966788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3675" indent="-241300" defTabSz="966788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~          ~          ~</a:t>
            </a:r>
          </a:p>
        </p:txBody>
      </p:sp>
      <p:sp>
        <p:nvSpPr>
          <p:cNvPr id="16" name="Text Box 22">
            <a:extLst>
              <a:ext uri="{FF2B5EF4-FFF2-40B4-BE49-F238E27FC236}">
                <a16:creationId xmlns:a16="http://schemas.microsoft.com/office/drawing/2014/main" id="{7A698E1F-05A6-431B-86FD-D81703EFFD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050" y="5767388"/>
            <a:ext cx="3532188" cy="669925"/>
          </a:xfrm>
          <a:prstGeom prst="rect">
            <a:avLst/>
          </a:prstGeom>
          <a:noFill/>
          <a:ln w="31750" cmpd="dbl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966788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5813" indent="-303213" defTabSz="966788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8088" indent="-241300" defTabSz="966788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92275" indent="-242888" defTabSz="966788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4875" indent="-241300" defTabSz="966788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2075" indent="-241300" defTabSz="966788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9275" indent="-241300" defTabSz="966788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6475" indent="-241300" defTabSz="966788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3675" indent="-241300" defTabSz="966788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 b="1">
                <a:latin typeface="Tahoma" panose="020B0604030504040204" pitchFamily="34" charset="0"/>
              </a:rPr>
              <a:t>To  enter  the  Catholic  Church ...</a:t>
            </a:r>
            <a:r>
              <a:rPr lang="en-US" altLang="en-US" sz="900">
                <a:latin typeface="Tahoma" panose="020B0604030504040204" pitchFamily="34" charset="0"/>
              </a:rPr>
              <a:t> which has </a:t>
            </a:r>
            <a:r>
              <a:rPr lang="en-US" altLang="en-US" sz="900" u="sng">
                <a:latin typeface="Tahoma" panose="020B0604030504040204" pitchFamily="34" charset="0"/>
              </a:rPr>
              <a:t>no</a:t>
            </a:r>
            <a:r>
              <a:rPr lang="en-US" altLang="en-US" sz="900">
                <a:latin typeface="Tahoma" panose="020B0604030504040204" pitchFamily="34" charset="0"/>
              </a:rPr>
              <a:t> physical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Tahoma" panose="020B0604030504040204" pitchFamily="34" charset="0"/>
              </a:rPr>
              <a:t>properties in these times ... so that you will have some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Tahoma" panose="020B0604030504040204" pitchFamily="34" charset="0"/>
              </a:rPr>
              <a:t>possibility of getting to Heaven ... please proceed to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latin typeface="Tahoma" panose="020B0604030504040204" pitchFamily="34" charset="0"/>
              </a:rPr>
              <a:t>Sections 2.1 and 19.1 of  &gt;  www.Gods-Catholic-Dogma.com</a:t>
            </a:r>
          </a:p>
        </p:txBody>
      </p:sp>
      <p:sp>
        <p:nvSpPr>
          <p:cNvPr id="17" name="Text Box 23">
            <a:extLst>
              <a:ext uri="{FF2B5EF4-FFF2-40B4-BE49-F238E27FC236}">
                <a16:creationId xmlns:a16="http://schemas.microsoft.com/office/drawing/2014/main" id="{EB4F2273-EB66-4E55-87BB-47CC531790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50" y="6578600"/>
            <a:ext cx="47148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966788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5813" indent="-303213" defTabSz="966788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8088" indent="-241300" defTabSz="966788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92275" indent="-242888" defTabSz="966788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4875" indent="-241300" defTabSz="966788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2075" indent="-241300" defTabSz="966788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9275" indent="-241300" defTabSz="966788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6475" indent="-241300" defTabSz="966788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3675" indent="-241300" defTabSz="966788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 b="1" dirty="0">
                <a:latin typeface="Tahoma" panose="020B0604030504040204" pitchFamily="34" charset="0"/>
              </a:rPr>
              <a:t>Phone &gt;  772-205-8147    </a:t>
            </a:r>
            <a:r>
              <a:rPr lang="en-US" altLang="en-US" sz="1200" b="1" i="1" dirty="0">
                <a:latin typeface="Book Antiqua" panose="02040602050305030304" pitchFamily="18" charset="0"/>
              </a:rPr>
              <a:t>~</a:t>
            </a:r>
            <a:r>
              <a:rPr lang="en-US" altLang="en-US" sz="1200" b="1" dirty="0">
                <a:latin typeface="Book Antiqua" panose="02040602050305030304" pitchFamily="18" charset="0"/>
              </a:rPr>
              <a:t> </a:t>
            </a:r>
            <a:r>
              <a:rPr lang="en-US" altLang="en-US" sz="900" b="1" dirty="0">
                <a:latin typeface="Tahoma" panose="020B0604030504040204" pitchFamily="34" charset="0"/>
              </a:rPr>
              <a:t>   E-mail &gt;  Catholic_Dogma_Providers@mail.com</a:t>
            </a:r>
            <a:r>
              <a:rPr lang="en-US" altLang="en-US" sz="900" dirty="0">
                <a:latin typeface="Tahoma" panose="020B0604030504040204" pitchFamily="34" charset="0"/>
              </a:rPr>
              <a:t> </a:t>
            </a:r>
          </a:p>
        </p:txBody>
      </p:sp>
      <p:sp>
        <p:nvSpPr>
          <p:cNvPr id="18" name="Text Box 24">
            <a:extLst>
              <a:ext uri="{FF2B5EF4-FFF2-40B4-BE49-F238E27FC236}">
                <a16:creationId xmlns:a16="http://schemas.microsoft.com/office/drawing/2014/main" id="{A563F50E-08EE-4670-A4E0-167301F27B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6934200"/>
            <a:ext cx="1414463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5813" indent="-303213" defTabSz="966788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8088" indent="-241300" defTabSz="966788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92275" indent="-242888" defTabSz="966788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4875" indent="-241300" defTabSz="966788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2075" indent="-241300" defTabSz="966788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9275" indent="-241300" defTabSz="966788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6475" indent="-241300" defTabSz="966788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3675" indent="-241300" defTabSz="966788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 b="1">
                <a:latin typeface="Tahoma" panose="020B0604030504040204" pitchFamily="34" charset="0"/>
              </a:rPr>
              <a:t>-  2  of  28  -</a:t>
            </a:r>
            <a:endParaRPr lang="en-US" altLang="en-US" sz="900">
              <a:latin typeface="Tahoma" panose="020B0604030504040204" pitchFamily="34" charset="0"/>
            </a:endParaRPr>
          </a:p>
        </p:txBody>
      </p:sp>
      <p:sp>
        <p:nvSpPr>
          <p:cNvPr id="19" name="Text Box 22">
            <a:extLst>
              <a:ext uri="{FF2B5EF4-FFF2-40B4-BE49-F238E27FC236}">
                <a16:creationId xmlns:a16="http://schemas.microsoft.com/office/drawing/2014/main" id="{E61CEDA3-FA9F-413A-91D1-6372E085DD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9850" y="2692400"/>
            <a:ext cx="2147888" cy="220663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9763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9763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9763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9763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9763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976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976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976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976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800" b="1" i="1">
                <a:latin typeface="Tahoma" panose="020B0604030504040204" pitchFamily="34" charset="0"/>
              </a:rPr>
              <a:t>Selected  ...  Original  Sin  Scriptures</a:t>
            </a:r>
          </a:p>
        </p:txBody>
      </p:sp>
      <p:sp>
        <p:nvSpPr>
          <p:cNvPr id="20" name="Text Box 12">
            <a:extLst>
              <a:ext uri="{FF2B5EF4-FFF2-40B4-BE49-F238E27FC236}">
                <a16:creationId xmlns:a16="http://schemas.microsoft.com/office/drawing/2014/main" id="{58957817-D61E-4D30-9A99-21F575CC12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5713" y="5962650"/>
            <a:ext cx="4597400" cy="931863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defTabSz="966788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5813" indent="-303213" defTabSz="966788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8088" indent="-241300" defTabSz="966788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92275" indent="-242888" defTabSz="966788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4875" indent="-241300" defTabSz="966788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2075" indent="-241300" defTabSz="966788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9275" indent="-241300" defTabSz="966788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6475" indent="-241300" defTabSz="966788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3675" indent="-241300" defTabSz="966788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00" b="1" dirty="0">
                <a:latin typeface="Tahoma" panose="020B0604030504040204" pitchFamily="34" charset="0"/>
              </a:rPr>
              <a:t>Catholic writing of Saint Peter 16:19 &gt;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00" b="1" dirty="0">
                <a:latin typeface="Tahoma" panose="020B0604030504040204" pitchFamily="34" charset="0"/>
              </a:rPr>
              <a:t>“And I (</a:t>
            </a:r>
            <a:r>
              <a:rPr lang="en-US" altLang="en-US" sz="600" b="1" u="sng" dirty="0">
                <a:latin typeface="Tahoma" panose="020B0604030504040204" pitchFamily="34" charset="0"/>
              </a:rPr>
              <a:t>Jesus</a:t>
            </a:r>
            <a:r>
              <a:rPr lang="en-US" altLang="en-US" sz="600" b="1" dirty="0">
                <a:latin typeface="Tahoma" panose="020B0604030504040204" pitchFamily="34" charset="0"/>
              </a:rPr>
              <a:t>) will give to thee (</a:t>
            </a:r>
            <a:r>
              <a:rPr lang="en-US" altLang="en-US" sz="600" b="1" u="sng" dirty="0">
                <a:latin typeface="Tahoma" panose="020B0604030504040204" pitchFamily="34" charset="0"/>
              </a:rPr>
              <a:t>Peter</a:t>
            </a:r>
            <a:r>
              <a:rPr lang="en-US" altLang="en-US" sz="600" b="1" dirty="0">
                <a:latin typeface="Tahoma" panose="020B0604030504040204" pitchFamily="34" charset="0"/>
              </a:rPr>
              <a:t>) the keys to the Kingdom of Heaven.”       (Note: There is </a:t>
            </a:r>
            <a:r>
              <a:rPr lang="en-US" altLang="en-US" sz="600" b="1" u="sng" dirty="0">
                <a:latin typeface="Tahoma" panose="020B0604030504040204" pitchFamily="34" charset="0"/>
              </a:rPr>
              <a:t>one</a:t>
            </a:r>
            <a:r>
              <a:rPr lang="en-US" altLang="en-US" sz="600" b="1" dirty="0">
                <a:latin typeface="Tahoma" panose="020B0604030504040204" pitchFamily="34" charset="0"/>
              </a:rPr>
              <a:t> set of Keys)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400" b="1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00" b="1" dirty="0">
                <a:latin typeface="Tahoma" panose="020B0604030504040204" pitchFamily="34" charset="0"/>
              </a:rPr>
              <a:t>Catholic writing of Saint Peter 18:18 &gt;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00" b="1" dirty="0">
                <a:latin typeface="Tahoma" panose="020B0604030504040204" pitchFamily="34" charset="0"/>
              </a:rPr>
              <a:t>“Amen I (</a:t>
            </a:r>
            <a:r>
              <a:rPr lang="en-US" altLang="en-US" sz="600" b="1" u="sng" dirty="0">
                <a:latin typeface="Tahoma" panose="020B0604030504040204" pitchFamily="34" charset="0"/>
              </a:rPr>
              <a:t>Jesus</a:t>
            </a:r>
            <a:r>
              <a:rPr lang="en-US" altLang="en-US" sz="600" b="1" dirty="0">
                <a:latin typeface="Tahoma" panose="020B0604030504040204" pitchFamily="34" charset="0"/>
              </a:rPr>
              <a:t>) say to you (</a:t>
            </a:r>
            <a:r>
              <a:rPr lang="en-US" altLang="en-US" sz="600" b="1" u="sng" dirty="0">
                <a:latin typeface="Tahoma" panose="020B0604030504040204" pitchFamily="34" charset="0"/>
              </a:rPr>
              <a:t>Peter</a:t>
            </a:r>
            <a:r>
              <a:rPr lang="en-US" altLang="en-US" sz="600" b="1" dirty="0">
                <a:latin typeface="Tahoma" panose="020B0604030504040204" pitchFamily="34" charset="0"/>
              </a:rPr>
              <a:t>) whatsoever you (</a:t>
            </a:r>
            <a:r>
              <a:rPr lang="en-US" altLang="en-US" sz="600" b="1" u="sng" dirty="0">
                <a:latin typeface="Tahoma" panose="020B0604030504040204" pitchFamily="34" charset="0"/>
              </a:rPr>
              <a:t>Peter</a:t>
            </a:r>
            <a:r>
              <a:rPr lang="en-US" altLang="en-US" sz="600" b="1" dirty="0">
                <a:latin typeface="Tahoma" panose="020B0604030504040204" pitchFamily="34" charset="0"/>
              </a:rPr>
              <a:t>) shall bind upon earth </a:t>
            </a:r>
            <a:r>
              <a:rPr lang="en-US" altLang="en-US" sz="600" b="1" u="sng" dirty="0">
                <a:latin typeface="Tahoma" panose="020B0604030504040204" pitchFamily="34" charset="0"/>
              </a:rPr>
              <a:t>shall be</a:t>
            </a:r>
            <a:r>
              <a:rPr lang="en-US" altLang="en-US" sz="600" b="1" dirty="0">
                <a:latin typeface="Tahoma" panose="020B0604030504040204" pitchFamily="34" charset="0"/>
              </a:rPr>
              <a:t> bound also in Heaven.”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400" b="1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00" b="1" dirty="0">
                <a:latin typeface="Tahoma" panose="020B0604030504040204" pitchFamily="34" charset="0"/>
              </a:rPr>
              <a:t>Council of Florence, Session 2, 15 February 1432 A.D. – Ex-Cathedra Dogma &gt;                             </a:t>
            </a:r>
            <a:r>
              <a:rPr lang="en-US" altLang="en-US" sz="600" dirty="0">
                <a:latin typeface="Tahoma" panose="020B0604030504040204" pitchFamily="34" charset="0"/>
              </a:rPr>
              <a:t>(More &gt; Section 3.3)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00" b="1" dirty="0">
                <a:latin typeface="Tahoma" panose="020B0604030504040204" pitchFamily="34" charset="0"/>
              </a:rPr>
              <a:t>“For the </a:t>
            </a:r>
            <a:r>
              <a:rPr lang="en-US" altLang="en-US" sz="600" b="1" dirty="0" err="1">
                <a:latin typeface="Tahoma" panose="020B0604030504040204" pitchFamily="34" charset="0"/>
              </a:rPr>
              <a:t>expertation</a:t>
            </a:r>
            <a:r>
              <a:rPr lang="en-US" altLang="en-US" sz="600" b="1" dirty="0">
                <a:latin typeface="Tahoma" panose="020B0604030504040204" pitchFamily="34" charset="0"/>
              </a:rPr>
              <a:t> of heresies ... The Synod, assembled in the Holy Spirit, </a:t>
            </a:r>
            <a:r>
              <a:rPr lang="en-US" altLang="en-US" sz="600" b="1" dirty="0" err="1">
                <a:latin typeface="Tahoma" panose="020B0604030504040204" pitchFamily="34" charset="0"/>
              </a:rPr>
              <a:t>decrees,</a:t>
            </a:r>
            <a:r>
              <a:rPr lang="en-US" altLang="en-US" sz="600" b="1" u="sng" dirty="0" err="1">
                <a:latin typeface="Tahoma" panose="020B0604030504040204" pitchFamily="34" charset="0"/>
              </a:rPr>
              <a:t>defines</a:t>
            </a:r>
            <a:r>
              <a:rPr lang="en-US" altLang="en-US" sz="600" b="1" dirty="0">
                <a:latin typeface="Tahoma" panose="020B0604030504040204" pitchFamily="34" charset="0"/>
              </a:rPr>
              <a:t>, declares as follows ...”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400" b="1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00" b="1" dirty="0">
                <a:latin typeface="Tahoma" panose="020B0604030504040204" pitchFamily="34" charset="0"/>
              </a:rPr>
              <a:t>The infallible Sources of Dogma </a:t>
            </a:r>
            <a:r>
              <a:rPr lang="en-US" altLang="en-US" sz="600" b="1" u="sng" dirty="0">
                <a:latin typeface="Tahoma" panose="020B0604030504040204" pitchFamily="34" charset="0"/>
              </a:rPr>
              <a:t>are still</a:t>
            </a:r>
            <a:r>
              <a:rPr lang="en-US" altLang="en-US" sz="600" b="1" dirty="0">
                <a:latin typeface="Tahoma" panose="020B0604030504040204" pitchFamily="34" charset="0"/>
              </a:rPr>
              <a:t> fully operative ... Even though the Office of the Papacy is vacant.</a:t>
            </a:r>
          </a:p>
        </p:txBody>
      </p:sp>
    </p:spTree>
    <p:extLst>
      <p:ext uri="{BB962C8B-B14F-4D97-AF65-F5344CB8AC3E}">
        <p14:creationId xmlns:p14="http://schemas.microsoft.com/office/powerpoint/2010/main" val="139782833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7631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7631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518</TotalTime>
  <Words>3273</Words>
  <Application>Microsoft Office PowerPoint</Application>
  <PresentationFormat>Custom</PresentationFormat>
  <Paragraphs>386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Book Antiqua</vt:lpstr>
      <vt:lpstr>Palatino Linotype</vt:lpstr>
      <vt:lpstr>Tahoma</vt:lpstr>
      <vt:lpstr>Default Design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Bizzaro</dc:creator>
  <cp:lastModifiedBy>Mike Bizzaro</cp:lastModifiedBy>
  <cp:revision>158</cp:revision>
  <cp:lastPrinted>2016-11-09T02:01:05Z</cp:lastPrinted>
  <dcterms:created xsi:type="dcterms:W3CDTF">1601-01-01T00:00:00Z</dcterms:created>
  <dcterms:modified xsi:type="dcterms:W3CDTF">2018-12-06T16:19:51Z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